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4"/>
  </p:sldMasterIdLst>
  <p:notesMasterIdLst>
    <p:notesMasterId r:id="rId48"/>
  </p:notesMasterIdLst>
  <p:handoutMasterIdLst>
    <p:handoutMasterId r:id="rId49"/>
  </p:handoutMasterIdLst>
  <p:sldIdLst>
    <p:sldId id="257" r:id="rId5"/>
    <p:sldId id="259" r:id="rId6"/>
    <p:sldId id="334" r:id="rId7"/>
    <p:sldId id="336" r:id="rId8"/>
    <p:sldId id="337" r:id="rId9"/>
    <p:sldId id="338" r:id="rId10"/>
    <p:sldId id="339" r:id="rId11"/>
    <p:sldId id="340" r:id="rId12"/>
    <p:sldId id="341" r:id="rId13"/>
    <p:sldId id="342" r:id="rId14"/>
    <p:sldId id="272" r:id="rId15"/>
    <p:sldId id="369" r:id="rId16"/>
    <p:sldId id="370" r:id="rId17"/>
    <p:sldId id="343" r:id="rId18"/>
    <p:sldId id="344" r:id="rId19"/>
    <p:sldId id="345" r:id="rId20"/>
    <p:sldId id="346" r:id="rId21"/>
    <p:sldId id="348" r:id="rId22"/>
    <p:sldId id="349" r:id="rId23"/>
    <p:sldId id="350" r:id="rId24"/>
    <p:sldId id="351" r:id="rId25"/>
    <p:sldId id="352" r:id="rId26"/>
    <p:sldId id="355" r:id="rId27"/>
    <p:sldId id="354" r:id="rId28"/>
    <p:sldId id="371" r:id="rId29"/>
    <p:sldId id="372" r:id="rId30"/>
    <p:sldId id="347" r:id="rId31"/>
    <p:sldId id="356" r:id="rId32"/>
    <p:sldId id="357" r:id="rId33"/>
    <p:sldId id="358" r:id="rId34"/>
    <p:sldId id="359" r:id="rId35"/>
    <p:sldId id="361" r:id="rId36"/>
    <p:sldId id="362" r:id="rId37"/>
    <p:sldId id="363" r:id="rId38"/>
    <p:sldId id="364" r:id="rId39"/>
    <p:sldId id="365" r:id="rId40"/>
    <p:sldId id="366" r:id="rId41"/>
    <p:sldId id="367" r:id="rId42"/>
    <p:sldId id="368" r:id="rId43"/>
    <p:sldId id="373" r:id="rId44"/>
    <p:sldId id="374" r:id="rId45"/>
    <p:sldId id="270" r:id="rId46"/>
    <p:sldId id="335" r:id="rId47"/>
  </p:sldIdLst>
  <p:sldSz cx="12192000" cy="6858000"/>
  <p:notesSz cx="6858000" cy="9144000"/>
  <p:custDataLst>
    <p:tags r:id="rId50"/>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N Williams" initials="NW" lastIdx="1" clrIdx="1">
    <p:extLst>
      <p:ext uri="{19B8F6BF-5375-455C-9EA6-DF929625EA0E}">
        <p15:presenceInfo xmlns:p15="http://schemas.microsoft.com/office/powerpoint/2012/main" userId="N William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F7C"/>
    <a:srgbClr val="F2F2F2"/>
    <a:srgbClr val="0098D4"/>
    <a:srgbClr val="003865"/>
    <a:srgbClr val="000000"/>
    <a:srgbClr val="004A78"/>
    <a:srgbClr val="006298"/>
    <a:srgbClr val="FF6300"/>
    <a:srgbClr val="E9255F"/>
    <a:srgbClr val="00B8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86" autoAdjust="0"/>
    <p:restoredTop sz="94136" autoAdjust="0"/>
  </p:normalViewPr>
  <p:slideViewPr>
    <p:cSldViewPr snapToGrid="0" snapToObjects="1">
      <p:cViewPr varScale="1">
        <p:scale>
          <a:sx n="74" d="100"/>
          <a:sy n="74" d="100"/>
        </p:scale>
        <p:origin x="77" y="77"/>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52" d="100"/>
          <a:sy n="52" d="100"/>
        </p:scale>
        <p:origin x="2082"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tags" Target="tags/tag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ags" Target="../tags/tag15.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075504" y="8685213"/>
            <a:ext cx="646682" cy="458787"/>
          </a:xfrm>
          <a:prstGeom prst="rect">
            <a:avLst/>
          </a:prstGeom>
        </p:spPr>
        <p:txBody>
          <a:bodyPr vert="horz" lIns="91440" tIns="45720" rIns="91440" bIns="45720" rtlCol="0" anchor="b"/>
          <a:lstStyle>
            <a:lvl1pPr algn="r">
              <a:defRPr sz="1200"/>
            </a:lvl1pPr>
          </a:lstStyle>
          <a:p>
            <a:fld id="{6767803E-66EE-42CE-8DFB-98553954E472}" type="slidenum">
              <a:rPr lang="en-US" sz="1000" smtClean="0">
                <a:solidFill>
                  <a:schemeClr val="bg1">
                    <a:lumMod val="50000"/>
                  </a:schemeClr>
                </a:solidFill>
                <a:latin typeface="Arial" panose="020B0604020202020204" pitchFamily="34" charset="0"/>
                <a:cs typeface="Arial" panose="020B0604020202020204" pitchFamily="34" charset="0"/>
              </a:rP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5392BA-16D5-4BCB-8BB3-D7B53B67DB8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947FD3A-2300-48D5-81E3-9406328116EE}"/>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custDataLst>
      <p:tags r:id="rId2"/>
    </p:custDataLst>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630237"/>
            <a:ext cx="3778647" cy="2125489"/>
          </a:xfrm>
          <a:prstGeom prst="rect">
            <a:avLst/>
          </a:prstGeom>
          <a:noFill/>
          <a:ln w="12700">
            <a:solidFill>
              <a:schemeClr val="bg1">
                <a:lumMod val="65000"/>
              </a:schemeClr>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2993721"/>
            <a:ext cx="5486400" cy="5520042"/>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6063017" y="8685213"/>
            <a:ext cx="684212" cy="458787"/>
          </a:xfrm>
          <a:prstGeom prst="rect">
            <a:avLst/>
          </a:prstGeom>
        </p:spPr>
        <p:txBody>
          <a:bodyPr vert="horz" lIns="91440" tIns="45720" rIns="91440" bIns="45720" rtlCol="0" anchor="b"/>
          <a:lstStyle>
            <a:lvl1pPr algn="r"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91CAE60C-72A0-D14D-8733-C13212F694AD}" type="slidenum">
              <a:rPr lang="en-US" smtClean="0"/>
              <a:pPr>
                <a:defRPr/>
              </a:pPr>
              <a:t>‹#›</a:t>
            </a:fld>
            <a:endParaRPr lang="en-US" dirty="0"/>
          </a:p>
        </p:txBody>
      </p:sp>
      <p:pic>
        <p:nvPicPr>
          <p:cNvPr id="8" name="Picture 7">
            <a:extLst>
              <a:ext uri="{FF2B5EF4-FFF2-40B4-BE49-F238E27FC236}">
                <a16:creationId xmlns:a16="http://schemas.microsoft.com/office/drawing/2014/main" id="{A75DDB2F-32A5-4136-BC2E-0D7E0518B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37E5B37-4A58-4B32-B9B0-D824A69A3D97}"/>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22542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68897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139825" indent="-225425" algn="l" rtl="0" eaLnBrk="0" fontAlgn="base" hangingPunct="0">
      <a:spcBef>
        <a:spcPct val="30000"/>
      </a:spcBef>
      <a:spcAft>
        <a:spcPct val="0"/>
      </a:spcAft>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1603375" indent="-225425" algn="l" rtl="0" eaLnBrk="0" fontAlgn="base" hangingPunct="0">
      <a:spcBef>
        <a:spcPct val="3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dirty="0"/>
          </a:p>
        </p:txBody>
      </p:sp>
    </p:spTree>
    <p:extLst>
      <p:ext uri="{BB962C8B-B14F-4D97-AF65-F5344CB8AC3E}">
        <p14:creationId xmlns:p14="http://schemas.microsoft.com/office/powerpoint/2010/main" val="10758626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First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D23111E-2710-4C1A-A7DB-CE3FE7C0333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14068"/>
            <a:ext cx="12192000" cy="6858000"/>
          </a:xfrm>
          <a:prstGeom prst="rect">
            <a:avLst/>
          </a:prstGeom>
        </p:spPr>
      </p:pic>
      <p:sp>
        <p:nvSpPr>
          <p:cNvPr id="2" name="Title"/>
          <p:cNvSpPr>
            <a:spLocks noGrp="1"/>
          </p:cNvSpPr>
          <p:nvPr>
            <p:ph type="ctrTitle" hasCustomPrompt="1"/>
          </p:nvPr>
        </p:nvSpPr>
        <p:spPr>
          <a:xfrm>
            <a:off x="5646420" y="1168663"/>
            <a:ext cx="6104302" cy="2387600"/>
          </a:xfrm>
        </p:spPr>
        <p:txBody>
          <a:bodyPr anchor="b"/>
          <a:lstStyle>
            <a:lvl1pPr algn="l">
              <a:defRPr sz="4800" baseline="0">
                <a:solidFill>
                  <a:schemeClr val="bg1"/>
                </a:solidFill>
              </a:defRPr>
            </a:lvl1pPr>
          </a:lstStyle>
          <a:p>
            <a:r>
              <a:rPr lang="en-US" dirty="0"/>
              <a:t>Title, #e</a:t>
            </a:r>
          </a:p>
        </p:txBody>
      </p:sp>
      <p:sp>
        <p:nvSpPr>
          <p:cNvPr id="3" name="Subtitle 2"/>
          <p:cNvSpPr>
            <a:spLocks noGrp="1"/>
          </p:cNvSpPr>
          <p:nvPr>
            <p:ph type="subTitle" idx="1" hasCustomPrompt="1"/>
          </p:nvPr>
        </p:nvSpPr>
        <p:spPr>
          <a:xfrm>
            <a:off x="5646420" y="3809720"/>
            <a:ext cx="6104302" cy="1424930"/>
          </a:xfrm>
          <a:noFill/>
        </p:spPr>
        <p:txBody>
          <a:bodyPr anchor="t"/>
          <a:lstStyle>
            <a:lvl1pPr marL="0" indent="0" algn="l">
              <a:lnSpc>
                <a:spcPct val="100000"/>
              </a:lnSpc>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 Chapter Title</a:t>
            </a:r>
          </a:p>
        </p:txBody>
      </p:sp>
      <p:sp>
        <p:nvSpPr>
          <p:cNvPr id="12" name="Picture Placeholder 11">
            <a:extLst>
              <a:ext uri="{FF2B5EF4-FFF2-40B4-BE49-F238E27FC236}">
                <a16:creationId xmlns:a16="http://schemas.microsoft.com/office/drawing/2014/main" id="{7BF6BBBC-452C-48FA-A1E1-E851567E5383}"/>
              </a:ext>
            </a:extLst>
          </p:cNvPr>
          <p:cNvSpPr>
            <a:spLocks noGrp="1"/>
          </p:cNvSpPr>
          <p:nvPr>
            <p:ph type="pic" sz="quarter" idx="11" hasCustomPrompt="1"/>
          </p:nvPr>
        </p:nvSpPr>
        <p:spPr>
          <a:xfrm>
            <a:off x="475250" y="808037"/>
            <a:ext cx="4713288" cy="5241925"/>
          </a:xfrm>
        </p:spPr>
        <p:txBody>
          <a:bodyPr/>
          <a:lstStyle>
            <a:lvl1pPr marL="0" indent="0">
              <a:buNone/>
              <a:defRPr b="0">
                <a:solidFill>
                  <a:schemeClr val="bg1"/>
                </a:solidFill>
              </a:defRPr>
            </a:lvl1pPr>
          </a:lstStyle>
          <a:p>
            <a:r>
              <a:rPr lang="en-US" dirty="0"/>
              <a:t>Add Image Here</a:t>
            </a:r>
          </a:p>
        </p:txBody>
      </p:sp>
      <p:sp>
        <p:nvSpPr>
          <p:cNvPr id="9" name="Slide Number Placeholder 5">
            <a:extLst>
              <a:ext uri="{FF2B5EF4-FFF2-40B4-BE49-F238E27FC236}">
                <a16:creationId xmlns:a16="http://schemas.microsoft.com/office/drawing/2014/main" id="{6B326DFF-C872-4426-8563-39BC5862466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pic>
        <p:nvPicPr>
          <p:cNvPr id="21" name="Picture 20">
            <a:extLst>
              <a:ext uri="{FF2B5EF4-FFF2-40B4-BE49-F238E27FC236}">
                <a16:creationId xmlns:a16="http://schemas.microsoft.com/office/drawing/2014/main" id="{FDE6C580-026E-426D-A0EE-BDE15B891A0A}"/>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Tree>
    <p:custDataLst>
      <p:tags r:id="rId1"/>
    </p:custDataLst>
    <p:extLst>
      <p:ext uri="{BB962C8B-B14F-4D97-AF65-F5344CB8AC3E}">
        <p14:creationId xmlns:p14="http://schemas.microsoft.com/office/powerpoint/2010/main" val="2170826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3344969-1137-4EAF-AB8A-FDA4F62A617A}"/>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cNvSpPr>
            <a:spLocks noGrp="1"/>
          </p:cNvSpPr>
          <p:nvPr>
            <p:ph type="ctrTitle" hasCustomPrompt="1"/>
          </p:nvPr>
        </p:nvSpPr>
        <p:spPr>
          <a:xfrm>
            <a:off x="914400" y="1153123"/>
            <a:ext cx="10424160" cy="2387600"/>
          </a:xfrm>
        </p:spPr>
        <p:txBody>
          <a:bodyPr anchor="b"/>
          <a:lstStyle>
            <a:lvl1pPr algn="ctr">
              <a:defRPr sz="5400" baseline="0">
                <a:solidFill>
                  <a:schemeClr val="bg1"/>
                </a:solidFill>
              </a:defRPr>
            </a:lvl1pPr>
          </a:lstStyle>
          <a:p>
            <a:r>
              <a:rPr lang="en-US" dirty="0"/>
              <a:t>Unit XX</a:t>
            </a:r>
          </a:p>
        </p:txBody>
      </p:sp>
      <p:sp>
        <p:nvSpPr>
          <p:cNvPr id="3" name="Subtitle 2"/>
          <p:cNvSpPr>
            <a:spLocks noGrp="1"/>
          </p:cNvSpPr>
          <p:nvPr>
            <p:ph type="subTitle" idx="1" hasCustomPrompt="1"/>
          </p:nvPr>
        </p:nvSpPr>
        <p:spPr>
          <a:xfrm>
            <a:off x="914400" y="3809720"/>
            <a:ext cx="10424160" cy="1424930"/>
          </a:xfrm>
          <a:noFill/>
        </p:spPr>
        <p:txBody>
          <a:bodyPr anchor="t"/>
          <a:lstStyle>
            <a:lvl1pPr marL="0" indent="0" algn="ctr">
              <a:lnSpc>
                <a:spcPct val="100000"/>
              </a:lnSpc>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Unit’s Title Here</a:t>
            </a:r>
          </a:p>
        </p:txBody>
      </p:sp>
      <p:pic>
        <p:nvPicPr>
          <p:cNvPr id="17" name="Picture 16">
            <a:extLst>
              <a:ext uri="{FF2B5EF4-FFF2-40B4-BE49-F238E27FC236}">
                <a16:creationId xmlns:a16="http://schemas.microsoft.com/office/drawing/2014/main" id="{EAF0C6CA-9F2E-439D-8A9B-5B8BD35A9360}"/>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
        <p:nvSpPr>
          <p:cNvPr id="15" name="Slide Number Placeholder 5">
            <a:extLst>
              <a:ext uri="{FF2B5EF4-FFF2-40B4-BE49-F238E27FC236}">
                <a16:creationId xmlns:a16="http://schemas.microsoft.com/office/drawing/2014/main" id="{8D6FEA2F-362B-4EAB-BFA4-233A863C0DE7}"/>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
        <p:nvSpPr>
          <p:cNvPr id="11" name="Copyright">
            <a:extLst>
              <a:ext uri="{FF2B5EF4-FFF2-40B4-BE49-F238E27FC236}">
                <a16:creationId xmlns:a16="http://schemas.microsoft.com/office/drawing/2014/main" id="{09216FC3-84E9-4B73-9DA8-CF771043770B}"/>
              </a:ext>
              <a:ext uri="{C183D7F6-B498-43B3-948B-1728B52AA6E4}">
                <adec:decorative xmlns:adec="http://schemas.microsoft.com/office/drawing/2017/decorative" val="0"/>
              </a:ext>
            </a:extLst>
          </p:cNvPr>
          <p:cNvSpPr txBox="1"/>
          <p:nvPr userDrawn="1"/>
        </p:nvSpPr>
        <p:spPr>
          <a:xfrm>
            <a:off x="2103120" y="6314136"/>
            <a:ext cx="8961120" cy="457200"/>
          </a:xfrm>
          <a:prstGeom prst="rect">
            <a:avLst/>
          </a:prstGeom>
          <a:noFill/>
        </p:spPr>
        <p:txBody>
          <a:bodyPr wrap="square" rtlCol="0">
            <a:spAutoFit/>
          </a:bodyPr>
          <a:lstStyle/>
          <a:p>
            <a:r>
              <a:rPr lang="en-US" sz="1100" kern="1200" dirty="0">
                <a:solidFill>
                  <a:schemeClr val="bg1"/>
                </a:solidFill>
                <a:latin typeface="+mn-lt"/>
                <a:ea typeface="+mn-ea"/>
                <a:cs typeface="+mn-cs"/>
              </a:rPr>
              <a:t>[Author Name], [Book Title], [#] Edition. © [Insert Year] Cengage.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80355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p:cNvSpPr>
            <a:spLocks noGrp="1"/>
          </p:cNvSpPr>
          <p:nvPr>
            <p:ph idx="1" hasCustomPrompt="1"/>
          </p:nvPr>
        </p:nvSpPr>
        <p:spPr/>
        <p:txBody>
          <a:bodyPr/>
          <a:lstStyle>
            <a:lvl1pPr>
              <a:spcAft>
                <a:spcPts val="800"/>
              </a:spcAft>
              <a:defRPr sz="2000"/>
            </a:lvl1pPr>
            <a:lvl2pPr>
              <a:spcAft>
                <a:spcPts val="800"/>
              </a:spcAft>
              <a:defRPr sz="2000" b="0"/>
            </a:lvl2pPr>
            <a:lvl3pPr>
              <a:spcAft>
                <a:spcPts val="800"/>
              </a:spcAft>
              <a:defRPr sz="20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sz="2000"/>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306619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3" y="1825625"/>
            <a:ext cx="5542957"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a:extLst>
              <a:ext uri="{C183D7F6-B498-43B3-948B-1728B52AA6E4}">
                <adec:decorative xmlns:adec="http://schemas.microsoft.com/office/drawing/2017/decorative" val="1"/>
              </a:ext>
            </a:extLst>
          </p:cNvPr>
          <p:cNvSpPr>
            <a:spLocks noGrp="1"/>
          </p:cNvSpPr>
          <p:nvPr>
            <p:ph sz="half" idx="2" hasCustomPrompt="1"/>
          </p:nvPr>
        </p:nvSpPr>
        <p:spPr>
          <a:xfrm>
            <a:off x="6172200" y="1825625"/>
            <a:ext cx="5542956"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834274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4"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5" name="Content Placeholder Middle">
            <a:extLst>
              <a:ext uri="{FF2B5EF4-FFF2-40B4-BE49-F238E27FC236}">
                <a16:creationId xmlns:a16="http://schemas.microsoft.com/office/drawing/2014/main" id="{1D13BCCE-AB68-426C-9401-BABA201385F3}"/>
              </a:ext>
            </a:extLst>
          </p:cNvPr>
          <p:cNvSpPr>
            <a:spLocks noGrp="1"/>
          </p:cNvSpPr>
          <p:nvPr>
            <p:ph sz="half" idx="10" hasCustomPrompt="1"/>
          </p:nvPr>
        </p:nvSpPr>
        <p:spPr>
          <a:xfrm>
            <a:off x="4423735" y="1829037"/>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p:cNvSpPr>
            <a:spLocks noGrp="1"/>
          </p:cNvSpPr>
          <p:nvPr>
            <p:ph sz="half" idx="2" hasCustomPrompt="1"/>
          </p:nvPr>
        </p:nvSpPr>
        <p:spPr>
          <a:xfrm>
            <a:off x="8370626"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a:p>
            <a:pPr lvl="2"/>
            <a:endParaRPr lang="en-US" dirty="0"/>
          </a:p>
        </p:txBody>
      </p:sp>
    </p:spTree>
    <p:custDataLst>
      <p:tags r:id="rId1"/>
    </p:custDataLst>
    <p:extLst>
      <p:ext uri="{BB962C8B-B14F-4D97-AF65-F5344CB8AC3E}">
        <p14:creationId xmlns:p14="http://schemas.microsoft.com/office/powerpoint/2010/main" val="148918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8" name="Title"/>
          <p:cNvSpPr>
            <a:spLocks noGrp="1"/>
          </p:cNvSpPr>
          <p:nvPr>
            <p:ph type="title" hasCustomPrompt="1"/>
          </p:nvPr>
        </p:nvSpPr>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8767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2621900"/>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10" name="Content Placeholder Bottom"/>
          <p:cNvSpPr>
            <a:spLocks noGrp="1"/>
          </p:cNvSpPr>
          <p:nvPr>
            <p:ph type="body" sz="quarter" idx="13" hasCustomPrompt="1"/>
          </p:nvPr>
        </p:nvSpPr>
        <p:spPr>
          <a:xfrm>
            <a:off x="476844" y="5395327"/>
            <a:ext cx="11241914" cy="951787"/>
          </a:xfrm>
        </p:spPr>
        <p:txBody>
          <a:bodyPr/>
          <a:lstStyle>
            <a:lvl1pPr marL="112713" indent="-112713">
              <a:defRPr sz="900" b="0"/>
            </a:lvl1pPr>
            <a:lvl2pPr marL="336550" indent="-112713">
              <a:defRPr sz="900" b="0"/>
            </a:lvl2pPr>
            <a:lvl3pPr marL="685800" indent="-168275">
              <a:defRPr sz="900" b="0"/>
            </a:lvl3pPr>
            <a:lvl4pPr>
              <a:defRPr sz="900" b="0"/>
            </a:lvl4pPr>
            <a:lvl5pPr>
              <a:defRPr sz="900" b="0"/>
            </a:lvl5pPr>
          </a:lstStyle>
          <a:p>
            <a:pPr lvl="0"/>
            <a:r>
              <a:rPr lang="en-US" dirty="0"/>
              <a:t>Click to edit Master text styles</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238073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Subtitle/Images">
    <p:spTree>
      <p:nvGrpSpPr>
        <p:cNvPr id="1" name=""/>
        <p:cNvGrpSpPr/>
        <p:nvPr/>
      </p:nvGrpSpPr>
      <p:grpSpPr>
        <a:xfrm>
          <a:off x="0" y="0"/>
          <a:ext cx="0" cy="0"/>
          <a:chOff x="0" y="0"/>
          <a:chExt cx="0" cy="0"/>
        </a:xfrm>
      </p:grpSpPr>
      <p:sp>
        <p:nvSpPr>
          <p:cNvPr id="8" name="Title"/>
          <p:cNvSpPr>
            <a:spLocks noGrp="1"/>
          </p:cNvSpPr>
          <p:nvPr>
            <p:ph type="title" hasCustomPrompt="1"/>
          </p:nvPr>
        </p:nvSpPr>
        <p:spPr>
          <a:xfrm>
            <a:off x="476843" y="475488"/>
            <a:ext cx="11241915" cy="1071533"/>
          </a:xfrm>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5769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1505492"/>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Content Placeholder 1">
            <a:extLst>
              <a:ext uri="{FF2B5EF4-FFF2-40B4-BE49-F238E27FC236}">
                <a16:creationId xmlns:a16="http://schemas.microsoft.com/office/drawing/2014/main" id="{B7E0CC24-A3CA-45F3-BF2B-B8EB09000563}"/>
              </a:ext>
            </a:extLst>
          </p:cNvPr>
          <p:cNvSpPr>
            <a:spLocks noGrp="1"/>
          </p:cNvSpPr>
          <p:nvPr>
            <p:ph idx="10" hasCustomPrompt="1"/>
          </p:nvPr>
        </p:nvSpPr>
        <p:spPr>
          <a:xfrm>
            <a:off x="476844" y="4310385"/>
            <a:ext cx="2563240" cy="2024480"/>
          </a:xfrm>
        </p:spPr>
        <p:txBody>
          <a:bodyPr/>
          <a:lstStyle>
            <a:lvl1pPr marL="0" indent="0" algn="ctr">
              <a:buNone/>
              <a:defRPr/>
            </a:lvl1pPr>
          </a:lstStyle>
          <a:p>
            <a:pPr lvl="0"/>
            <a:r>
              <a:rPr lang="en-US" dirty="0"/>
              <a:t>Insert here 1</a:t>
            </a:r>
          </a:p>
        </p:txBody>
      </p:sp>
      <p:sp>
        <p:nvSpPr>
          <p:cNvPr id="7" name="Content Placeholder 2">
            <a:extLst>
              <a:ext uri="{FF2B5EF4-FFF2-40B4-BE49-F238E27FC236}">
                <a16:creationId xmlns:a16="http://schemas.microsoft.com/office/drawing/2014/main" id="{0065DFA3-2F0A-45C7-8124-3D672EB9205A}"/>
              </a:ext>
            </a:extLst>
          </p:cNvPr>
          <p:cNvSpPr>
            <a:spLocks noGrp="1"/>
          </p:cNvSpPr>
          <p:nvPr>
            <p:ph idx="11" hasCustomPrompt="1"/>
          </p:nvPr>
        </p:nvSpPr>
        <p:spPr>
          <a:xfrm>
            <a:off x="3382488" y="4310385"/>
            <a:ext cx="2563240" cy="2024480"/>
          </a:xfrm>
        </p:spPr>
        <p:txBody>
          <a:bodyPr/>
          <a:lstStyle>
            <a:lvl1pPr marL="0" indent="0" algn="ctr">
              <a:buNone/>
              <a:defRPr/>
            </a:lvl1pPr>
          </a:lstStyle>
          <a:p>
            <a:pPr lvl="0"/>
            <a:r>
              <a:rPr lang="en-US" dirty="0"/>
              <a:t>Insert here 2</a:t>
            </a:r>
          </a:p>
        </p:txBody>
      </p:sp>
      <p:sp>
        <p:nvSpPr>
          <p:cNvPr id="9" name="Content Placeholder 3">
            <a:extLst>
              <a:ext uri="{FF2B5EF4-FFF2-40B4-BE49-F238E27FC236}">
                <a16:creationId xmlns:a16="http://schemas.microsoft.com/office/drawing/2014/main" id="{5EAAA4B2-2F70-4899-9014-89954C200D50}"/>
              </a:ext>
            </a:extLst>
          </p:cNvPr>
          <p:cNvSpPr>
            <a:spLocks noGrp="1"/>
          </p:cNvSpPr>
          <p:nvPr>
            <p:ph idx="13" hasCustomPrompt="1"/>
          </p:nvPr>
        </p:nvSpPr>
        <p:spPr>
          <a:xfrm>
            <a:off x="6281896" y="4319291"/>
            <a:ext cx="2563240" cy="2024480"/>
          </a:xfrm>
        </p:spPr>
        <p:txBody>
          <a:bodyPr/>
          <a:lstStyle>
            <a:lvl1pPr marL="0" indent="0" algn="ctr">
              <a:buNone/>
              <a:defRPr/>
            </a:lvl1pPr>
          </a:lstStyle>
          <a:p>
            <a:pPr lvl="0"/>
            <a:r>
              <a:rPr lang="en-US" dirty="0"/>
              <a:t>Insert here 3</a:t>
            </a:r>
          </a:p>
        </p:txBody>
      </p:sp>
      <p:sp>
        <p:nvSpPr>
          <p:cNvPr id="11" name="Content Placeholder 4">
            <a:extLst>
              <a:ext uri="{FF2B5EF4-FFF2-40B4-BE49-F238E27FC236}">
                <a16:creationId xmlns:a16="http://schemas.microsoft.com/office/drawing/2014/main" id="{138B1A98-C967-4B94-B1F7-E158393317F4}"/>
              </a:ext>
            </a:extLst>
          </p:cNvPr>
          <p:cNvSpPr>
            <a:spLocks noGrp="1"/>
          </p:cNvSpPr>
          <p:nvPr>
            <p:ph idx="15" hasCustomPrompt="1"/>
          </p:nvPr>
        </p:nvSpPr>
        <p:spPr>
          <a:xfrm>
            <a:off x="9151916" y="4319291"/>
            <a:ext cx="2563240" cy="2024480"/>
          </a:xfrm>
        </p:spPr>
        <p:txBody>
          <a:bodyPr/>
          <a:lstStyle>
            <a:lvl1pPr marL="0" indent="0" algn="ctr">
              <a:buNone/>
              <a:defRPr/>
            </a:lvl1pPr>
          </a:lstStyle>
          <a:p>
            <a:pPr lvl="0"/>
            <a:r>
              <a:rPr lang="en-US" dirty="0"/>
              <a:t>Insert here 4</a:t>
            </a:r>
          </a:p>
        </p:txBody>
      </p:sp>
    </p:spTree>
    <p:custDataLst>
      <p:tags r:id="rId1"/>
    </p:custDataLst>
    <p:extLst>
      <p:ext uri="{BB962C8B-B14F-4D97-AF65-F5344CB8AC3E}">
        <p14:creationId xmlns:p14="http://schemas.microsoft.com/office/powerpoint/2010/main" val="388826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 Image/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1"/>
          <p:cNvSpPr>
            <a:spLocks noGrp="1"/>
          </p:cNvSpPr>
          <p:nvPr>
            <p:ph idx="1" hasCustomPrompt="1"/>
          </p:nvPr>
        </p:nvSpPr>
        <p:spPr>
          <a:xfrm>
            <a:off x="476844" y="1944375"/>
            <a:ext cx="2563240" cy="2024480"/>
          </a:xfrm>
        </p:spPr>
        <p:txBody>
          <a:bodyPr/>
          <a:lstStyle>
            <a:lvl1pPr marL="0" indent="0" algn="ctr">
              <a:buNone/>
              <a:defRPr/>
            </a:lvl1pPr>
          </a:lstStyle>
          <a:p>
            <a:pPr lvl="0"/>
            <a:r>
              <a:rPr lang="en-US" dirty="0"/>
              <a:t>Insert here 1</a:t>
            </a:r>
          </a:p>
        </p:txBody>
      </p:sp>
      <p:sp>
        <p:nvSpPr>
          <p:cNvPr id="15" name="Content Placeholder 2">
            <a:extLst>
              <a:ext uri="{FF2B5EF4-FFF2-40B4-BE49-F238E27FC236}">
                <a16:creationId xmlns:a16="http://schemas.microsoft.com/office/drawing/2014/main" id="{A951D41C-52EA-4F3C-BC8E-A9309F4EB627}"/>
              </a:ext>
            </a:extLst>
          </p:cNvPr>
          <p:cNvSpPr>
            <a:spLocks noGrp="1"/>
          </p:cNvSpPr>
          <p:nvPr>
            <p:ph idx="11" hasCustomPrompt="1"/>
          </p:nvPr>
        </p:nvSpPr>
        <p:spPr>
          <a:xfrm>
            <a:off x="3382488" y="1944375"/>
            <a:ext cx="2563240" cy="2024480"/>
          </a:xfrm>
        </p:spPr>
        <p:txBody>
          <a:bodyPr/>
          <a:lstStyle>
            <a:lvl1pPr marL="0" indent="0" algn="ctr">
              <a:buNone/>
              <a:defRPr/>
            </a:lvl1pPr>
          </a:lstStyle>
          <a:p>
            <a:pPr lvl="0"/>
            <a:r>
              <a:rPr lang="en-US" dirty="0"/>
              <a:t>Insert here 2</a:t>
            </a:r>
          </a:p>
        </p:txBody>
      </p:sp>
      <p:sp>
        <p:nvSpPr>
          <p:cNvPr id="17" name="Content Placeholder 3">
            <a:extLst>
              <a:ext uri="{FF2B5EF4-FFF2-40B4-BE49-F238E27FC236}">
                <a16:creationId xmlns:a16="http://schemas.microsoft.com/office/drawing/2014/main" id="{1CD2ACDE-E8DF-4B19-9DBB-017510EECF31}"/>
              </a:ext>
            </a:extLst>
          </p:cNvPr>
          <p:cNvSpPr>
            <a:spLocks noGrp="1"/>
          </p:cNvSpPr>
          <p:nvPr>
            <p:ph idx="13" hasCustomPrompt="1"/>
          </p:nvPr>
        </p:nvSpPr>
        <p:spPr>
          <a:xfrm>
            <a:off x="6281896" y="1953281"/>
            <a:ext cx="2563240" cy="2024480"/>
          </a:xfrm>
        </p:spPr>
        <p:txBody>
          <a:bodyPr/>
          <a:lstStyle>
            <a:lvl1pPr marL="0" indent="0" algn="ctr">
              <a:buNone/>
              <a:defRPr/>
            </a:lvl1pPr>
          </a:lstStyle>
          <a:p>
            <a:pPr lvl="0"/>
            <a:r>
              <a:rPr lang="en-US" dirty="0"/>
              <a:t>Insert here 3</a:t>
            </a:r>
          </a:p>
        </p:txBody>
      </p:sp>
      <p:sp>
        <p:nvSpPr>
          <p:cNvPr id="19" name="Content Placeholder 4">
            <a:extLst>
              <a:ext uri="{FF2B5EF4-FFF2-40B4-BE49-F238E27FC236}">
                <a16:creationId xmlns:a16="http://schemas.microsoft.com/office/drawing/2014/main" id="{F18F8C24-8F67-4A0C-8E2F-54E8026EAD00}"/>
              </a:ext>
            </a:extLst>
          </p:cNvPr>
          <p:cNvSpPr>
            <a:spLocks noGrp="1"/>
          </p:cNvSpPr>
          <p:nvPr>
            <p:ph idx="15" hasCustomPrompt="1"/>
          </p:nvPr>
        </p:nvSpPr>
        <p:spPr>
          <a:xfrm>
            <a:off x="9151916" y="1953281"/>
            <a:ext cx="2563240" cy="2024480"/>
          </a:xfrm>
        </p:spPr>
        <p:txBody>
          <a:bodyPr/>
          <a:lstStyle>
            <a:lvl1pPr marL="0" indent="0" algn="ctr">
              <a:buNone/>
              <a:defRPr/>
            </a:lvl1pPr>
          </a:lstStyle>
          <a:p>
            <a:pPr lvl="0"/>
            <a:r>
              <a:rPr lang="en-US" dirty="0"/>
              <a:t>Insert here 4</a:t>
            </a:r>
          </a:p>
        </p:txBody>
      </p:sp>
      <p:sp>
        <p:nvSpPr>
          <p:cNvPr id="9" name="Content Placeholder 5">
            <a:extLst>
              <a:ext uri="{FF2B5EF4-FFF2-40B4-BE49-F238E27FC236}">
                <a16:creationId xmlns:a16="http://schemas.microsoft.com/office/drawing/2014/main" id="{1950DDEC-E898-4F6D-A7F2-930A23B3C11F}"/>
              </a:ext>
            </a:extLst>
          </p:cNvPr>
          <p:cNvSpPr>
            <a:spLocks noGrp="1"/>
          </p:cNvSpPr>
          <p:nvPr>
            <p:ph idx="10" hasCustomPrompt="1"/>
          </p:nvPr>
        </p:nvSpPr>
        <p:spPr>
          <a:xfrm>
            <a:off x="476843" y="4128059"/>
            <a:ext cx="2563241" cy="2024480"/>
          </a:xfrm>
        </p:spPr>
        <p:txBody>
          <a:bodyPr/>
          <a:lstStyle>
            <a:lvl1pPr marL="0" indent="0" algn="ctr">
              <a:buNone/>
              <a:defRPr/>
            </a:lvl1pPr>
          </a:lstStyle>
          <a:p>
            <a:pPr lvl="0"/>
            <a:r>
              <a:rPr lang="en-US" dirty="0"/>
              <a:t>Insert here 5</a:t>
            </a:r>
          </a:p>
        </p:txBody>
      </p:sp>
      <p:sp>
        <p:nvSpPr>
          <p:cNvPr id="16" name="Content Placeholder 6">
            <a:extLst>
              <a:ext uri="{FF2B5EF4-FFF2-40B4-BE49-F238E27FC236}">
                <a16:creationId xmlns:a16="http://schemas.microsoft.com/office/drawing/2014/main" id="{B7548D5A-3DFF-4FF5-A587-74246B76C1A7}"/>
              </a:ext>
            </a:extLst>
          </p:cNvPr>
          <p:cNvSpPr>
            <a:spLocks noGrp="1"/>
          </p:cNvSpPr>
          <p:nvPr>
            <p:ph idx="12" hasCustomPrompt="1"/>
          </p:nvPr>
        </p:nvSpPr>
        <p:spPr>
          <a:xfrm>
            <a:off x="3382487" y="4128059"/>
            <a:ext cx="2563241" cy="2024480"/>
          </a:xfrm>
        </p:spPr>
        <p:txBody>
          <a:bodyPr/>
          <a:lstStyle>
            <a:lvl1pPr marL="0" indent="0" algn="ctr">
              <a:buNone/>
              <a:defRPr/>
            </a:lvl1pPr>
          </a:lstStyle>
          <a:p>
            <a:pPr lvl="0"/>
            <a:r>
              <a:rPr lang="en-US" dirty="0"/>
              <a:t>Insert here 6</a:t>
            </a:r>
          </a:p>
        </p:txBody>
      </p:sp>
      <p:sp>
        <p:nvSpPr>
          <p:cNvPr id="18" name="Content Placeholder 7">
            <a:extLst>
              <a:ext uri="{FF2B5EF4-FFF2-40B4-BE49-F238E27FC236}">
                <a16:creationId xmlns:a16="http://schemas.microsoft.com/office/drawing/2014/main" id="{A24E382A-7ED1-49CB-8053-85276CAEB9B2}"/>
              </a:ext>
            </a:extLst>
          </p:cNvPr>
          <p:cNvSpPr>
            <a:spLocks noGrp="1"/>
          </p:cNvSpPr>
          <p:nvPr>
            <p:ph idx="14" hasCustomPrompt="1"/>
          </p:nvPr>
        </p:nvSpPr>
        <p:spPr>
          <a:xfrm>
            <a:off x="6281895" y="4136965"/>
            <a:ext cx="2563241" cy="2024480"/>
          </a:xfrm>
        </p:spPr>
        <p:txBody>
          <a:bodyPr/>
          <a:lstStyle>
            <a:lvl1pPr marL="0" indent="0" algn="ctr">
              <a:buNone/>
              <a:defRPr/>
            </a:lvl1pPr>
          </a:lstStyle>
          <a:p>
            <a:pPr lvl="0"/>
            <a:r>
              <a:rPr lang="en-US" dirty="0"/>
              <a:t>Insert here 7</a:t>
            </a:r>
          </a:p>
        </p:txBody>
      </p:sp>
      <p:sp>
        <p:nvSpPr>
          <p:cNvPr id="20" name="Content Placeholder 8">
            <a:extLst>
              <a:ext uri="{FF2B5EF4-FFF2-40B4-BE49-F238E27FC236}">
                <a16:creationId xmlns:a16="http://schemas.microsoft.com/office/drawing/2014/main" id="{AC6187B3-59CD-4356-83E5-962B5ACC4AEB}"/>
              </a:ext>
            </a:extLst>
          </p:cNvPr>
          <p:cNvSpPr>
            <a:spLocks noGrp="1"/>
          </p:cNvSpPr>
          <p:nvPr>
            <p:ph idx="16" hasCustomPrompt="1"/>
          </p:nvPr>
        </p:nvSpPr>
        <p:spPr>
          <a:xfrm>
            <a:off x="9151915" y="4136965"/>
            <a:ext cx="2563241" cy="2024480"/>
          </a:xfrm>
        </p:spPr>
        <p:txBody>
          <a:bodyPr/>
          <a:lstStyle>
            <a:lvl1pPr marL="0" indent="0" algn="ctr">
              <a:buNone/>
              <a:defRPr/>
            </a:lvl1pPr>
          </a:lstStyle>
          <a:p>
            <a:pPr lvl="0"/>
            <a:r>
              <a:rPr lang="en-US" dirty="0"/>
              <a:t>Insert here 8</a:t>
            </a:r>
          </a:p>
        </p:txBody>
      </p:sp>
    </p:spTree>
    <p:custDataLst>
      <p:tags r:id="rId1"/>
    </p:custDataLst>
    <p:extLst>
      <p:ext uri="{BB962C8B-B14F-4D97-AF65-F5344CB8AC3E}">
        <p14:creationId xmlns:p14="http://schemas.microsoft.com/office/powerpoint/2010/main" val="29587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Image/On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9" name="Content Placeholder"/>
          <p:cNvSpPr>
            <a:spLocks noGrp="1"/>
          </p:cNvSpPr>
          <p:nvPr>
            <p:ph sz="half" idx="2" hasCustomPrompt="1"/>
          </p:nvPr>
        </p:nvSpPr>
        <p:spPr>
          <a:xfrm>
            <a:off x="3624200" y="1825625"/>
            <a:ext cx="8090957" cy="435133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28807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Imag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6" name="Content Placeholder Bottom">
            <a:extLst>
              <a:ext uri="{FF2B5EF4-FFF2-40B4-BE49-F238E27FC236}">
                <a16:creationId xmlns:a16="http://schemas.microsoft.com/office/drawing/2014/main" id="{4003AB72-C071-4875-8D31-00FB47092143}"/>
              </a:ext>
            </a:extLst>
          </p:cNvPr>
          <p:cNvSpPr>
            <a:spLocks noGrp="1"/>
          </p:cNvSpPr>
          <p:nvPr>
            <p:ph sz="half" idx="15" hasCustomPrompt="1"/>
          </p:nvPr>
        </p:nvSpPr>
        <p:spPr>
          <a:xfrm>
            <a:off x="3624199" y="4136860"/>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728650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1217447"/>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4" name="Image Placeholder 2">
            <a:extLst>
              <a:ext uri="{FF2B5EF4-FFF2-40B4-BE49-F238E27FC236}">
                <a16:creationId xmlns:a16="http://schemas.microsoft.com/office/drawing/2014/main" id="{329BB347-70F5-49B3-A1D7-9C05C8ED5028}"/>
              </a:ext>
            </a:extLst>
          </p:cNvPr>
          <p:cNvSpPr>
            <a:spLocks noGrp="1"/>
          </p:cNvSpPr>
          <p:nvPr>
            <p:ph sz="half" idx="14" hasCustomPrompt="1"/>
          </p:nvPr>
        </p:nvSpPr>
        <p:spPr>
          <a:xfrm>
            <a:off x="479343" y="3207219"/>
            <a:ext cx="2875957" cy="121744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5" name="Content Placeholder Middle">
            <a:extLst>
              <a:ext uri="{FF2B5EF4-FFF2-40B4-BE49-F238E27FC236}">
                <a16:creationId xmlns:a16="http://schemas.microsoft.com/office/drawing/2014/main" id="{E344C337-1A6E-4BE6-8E9E-7076FBBEEFAC}"/>
              </a:ext>
            </a:extLst>
          </p:cNvPr>
          <p:cNvSpPr>
            <a:spLocks noGrp="1"/>
          </p:cNvSpPr>
          <p:nvPr>
            <p:ph sz="half" idx="15" hasCustomPrompt="1"/>
          </p:nvPr>
        </p:nvSpPr>
        <p:spPr>
          <a:xfrm>
            <a:off x="3626700" y="3207216"/>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6" name="Image Placeholder 3">
            <a:extLst>
              <a:ext uri="{FF2B5EF4-FFF2-40B4-BE49-F238E27FC236}">
                <a16:creationId xmlns:a16="http://schemas.microsoft.com/office/drawing/2014/main" id="{A70ED764-0931-4273-A125-CE2D6E0F8A8D}"/>
              </a:ext>
            </a:extLst>
          </p:cNvPr>
          <p:cNvSpPr>
            <a:spLocks noGrp="1"/>
          </p:cNvSpPr>
          <p:nvPr>
            <p:ph sz="half" idx="16" hasCustomPrompt="1"/>
          </p:nvPr>
        </p:nvSpPr>
        <p:spPr>
          <a:xfrm>
            <a:off x="479343" y="4631282"/>
            <a:ext cx="2875957" cy="1217447"/>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7" name="Content Placeholder Bottom">
            <a:extLst>
              <a:ext uri="{FF2B5EF4-FFF2-40B4-BE49-F238E27FC236}">
                <a16:creationId xmlns:a16="http://schemas.microsoft.com/office/drawing/2014/main" id="{1A924411-097F-4689-AC4D-9173B40A69F2}"/>
              </a:ext>
            </a:extLst>
          </p:cNvPr>
          <p:cNvSpPr>
            <a:spLocks noGrp="1"/>
          </p:cNvSpPr>
          <p:nvPr>
            <p:ph sz="half" idx="17" hasCustomPrompt="1"/>
          </p:nvPr>
        </p:nvSpPr>
        <p:spPr>
          <a:xfrm>
            <a:off x="3626700" y="4631279"/>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950828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Image/Four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899814"/>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1"/>
          <p:cNvSpPr>
            <a:spLocks noGrp="1"/>
          </p:cNvSpPr>
          <p:nvPr>
            <p:ph sz="half" idx="2" hasCustomPrompt="1"/>
          </p:nvPr>
        </p:nvSpPr>
        <p:spPr>
          <a:xfrm>
            <a:off x="3624200" y="182562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0" name="Image Placeholder 2">
            <a:extLst>
              <a:ext uri="{FF2B5EF4-FFF2-40B4-BE49-F238E27FC236}">
                <a16:creationId xmlns:a16="http://schemas.microsoft.com/office/drawing/2014/main" id="{02C25FD2-E251-4DC4-8F30-3EDA9A61D7DC}"/>
              </a:ext>
            </a:extLst>
          </p:cNvPr>
          <p:cNvSpPr>
            <a:spLocks noGrp="1"/>
          </p:cNvSpPr>
          <p:nvPr>
            <p:ph sz="half" idx="14" hasCustomPrompt="1"/>
          </p:nvPr>
        </p:nvSpPr>
        <p:spPr>
          <a:xfrm>
            <a:off x="476843" y="2941438"/>
            <a:ext cx="2875957" cy="899814"/>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1" name="Content Placeholder 2">
            <a:extLst>
              <a:ext uri="{FF2B5EF4-FFF2-40B4-BE49-F238E27FC236}">
                <a16:creationId xmlns:a16="http://schemas.microsoft.com/office/drawing/2014/main" id="{6FFE322F-E595-4582-997C-0A06F238C8D3}"/>
              </a:ext>
            </a:extLst>
          </p:cNvPr>
          <p:cNvSpPr>
            <a:spLocks noGrp="1"/>
          </p:cNvSpPr>
          <p:nvPr>
            <p:ph sz="half" idx="15" hasCustomPrompt="1"/>
          </p:nvPr>
        </p:nvSpPr>
        <p:spPr>
          <a:xfrm>
            <a:off x="3624200" y="294143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2" name="Image Placeholder 3">
            <a:extLst>
              <a:ext uri="{FF2B5EF4-FFF2-40B4-BE49-F238E27FC236}">
                <a16:creationId xmlns:a16="http://schemas.microsoft.com/office/drawing/2014/main" id="{647E63CA-E745-4DE2-B25A-D398F113EFA6}"/>
              </a:ext>
            </a:extLst>
          </p:cNvPr>
          <p:cNvSpPr>
            <a:spLocks noGrp="1"/>
          </p:cNvSpPr>
          <p:nvPr>
            <p:ph sz="half" idx="16" hasCustomPrompt="1"/>
          </p:nvPr>
        </p:nvSpPr>
        <p:spPr>
          <a:xfrm>
            <a:off x="480444" y="4065961"/>
            <a:ext cx="2875957" cy="899814"/>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3" name="Content Placeholder 3">
            <a:extLst>
              <a:ext uri="{FF2B5EF4-FFF2-40B4-BE49-F238E27FC236}">
                <a16:creationId xmlns:a16="http://schemas.microsoft.com/office/drawing/2014/main" id="{EFE66096-5B65-4DD6-9AD6-9E55675E34CD}"/>
              </a:ext>
            </a:extLst>
          </p:cNvPr>
          <p:cNvSpPr>
            <a:spLocks noGrp="1"/>
          </p:cNvSpPr>
          <p:nvPr>
            <p:ph sz="half" idx="17" hasCustomPrompt="1"/>
          </p:nvPr>
        </p:nvSpPr>
        <p:spPr>
          <a:xfrm>
            <a:off x="3627801" y="406595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4" name="Image Placeholder 4">
            <a:extLst>
              <a:ext uri="{FF2B5EF4-FFF2-40B4-BE49-F238E27FC236}">
                <a16:creationId xmlns:a16="http://schemas.microsoft.com/office/drawing/2014/main" id="{765390A9-B975-43C8-86E6-45E636A649C5}"/>
              </a:ext>
            </a:extLst>
          </p:cNvPr>
          <p:cNvSpPr>
            <a:spLocks noGrp="1"/>
          </p:cNvSpPr>
          <p:nvPr>
            <p:ph sz="half" idx="18" hasCustomPrompt="1"/>
          </p:nvPr>
        </p:nvSpPr>
        <p:spPr>
          <a:xfrm>
            <a:off x="480444" y="5181771"/>
            <a:ext cx="2875957" cy="899814"/>
          </a:xfrm>
        </p:spPr>
        <p:txBody>
          <a:bodyPr/>
          <a:lstStyle>
            <a:lvl1pPr marL="0" indent="0" algn="l">
              <a:buNone/>
              <a:defRPr/>
            </a:lvl1pPr>
            <a:lvl2pPr marL="457200" indent="0">
              <a:buNone/>
              <a:defRPr/>
            </a:lvl2pPr>
            <a:lvl3pPr marL="914400" indent="0">
              <a:buNone/>
              <a:defRPr/>
            </a:lvl3pPr>
          </a:lstStyle>
          <a:p>
            <a:pPr lvl="0"/>
            <a:r>
              <a:rPr lang="en-US" dirty="0"/>
              <a:t>Image 4</a:t>
            </a:r>
          </a:p>
        </p:txBody>
      </p:sp>
      <p:sp>
        <p:nvSpPr>
          <p:cNvPr id="15" name="Content Placeholder 4">
            <a:extLst>
              <a:ext uri="{FF2B5EF4-FFF2-40B4-BE49-F238E27FC236}">
                <a16:creationId xmlns:a16="http://schemas.microsoft.com/office/drawing/2014/main" id="{04B6F74B-2775-4949-A70C-BCBBFE20C3A2}"/>
              </a:ext>
            </a:extLst>
          </p:cNvPr>
          <p:cNvSpPr>
            <a:spLocks noGrp="1"/>
          </p:cNvSpPr>
          <p:nvPr>
            <p:ph sz="half" idx="19" hasCustomPrompt="1"/>
          </p:nvPr>
        </p:nvSpPr>
        <p:spPr>
          <a:xfrm>
            <a:off x="3627801" y="518176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Tree>
    <p:custDataLst>
      <p:tags r:id="rId1"/>
    </p:custDataLst>
    <p:extLst>
      <p:ext uri="{BB962C8B-B14F-4D97-AF65-F5344CB8AC3E}">
        <p14:creationId xmlns:p14="http://schemas.microsoft.com/office/powerpoint/2010/main" val="2645674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dirty="0"/>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Tree>
    <p:extLst>
      <p:ext uri="{BB962C8B-B14F-4D97-AF65-F5344CB8AC3E}">
        <p14:creationId xmlns:p14="http://schemas.microsoft.com/office/powerpoint/2010/main" val="3276133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4EF16C-F8E9-4C74-8268-011BE18366AF}"/>
              </a:ext>
              <a:ext uri="{C183D7F6-B498-43B3-948B-1728B52AA6E4}">
                <adec:decorative xmlns:adec="http://schemas.microsoft.com/office/drawing/2017/decorative" val="1"/>
              </a:ext>
            </a:extLst>
          </p:cNvPr>
          <p:cNvSpPr/>
          <p:nvPr userDrawn="1"/>
        </p:nvSpPr>
        <p:spPr>
          <a:xfrm>
            <a:off x="0" y="6176963"/>
            <a:ext cx="12192000" cy="681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Copyright">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2103120" y="6314136"/>
            <a:ext cx="8961120" cy="430887"/>
          </a:xfrm>
          <a:prstGeom prst="rect">
            <a:avLst/>
          </a:prstGeom>
          <a:noFill/>
        </p:spPr>
        <p:txBody>
          <a:bodyPr wrap="square" rtlCol="0">
            <a:spAutoFit/>
          </a:bodyPr>
          <a:lstStyle/>
          <a:p>
            <a:r>
              <a:rPr lang="en-US" sz="1100" dirty="0">
                <a:solidFill>
                  <a:schemeClr val="bg1"/>
                </a:solidFill>
                <a:latin typeface="+mn-lt"/>
              </a:rPr>
              <a:t>Coronel, Carlos and Morris, Steven, Database Systems: Design, Implementation, and Management, 14 Edition. © 2023 Cengage. All Rights Reserved. May not be scanned, copied or duplicated, or posted to a publicly accessible website, in whole or in part.</a:t>
            </a:r>
          </a:p>
        </p:txBody>
      </p:sp>
      <p:pic>
        <p:nvPicPr>
          <p:cNvPr id="14" name="Picture 13">
            <a:extLst>
              <a:ext uri="{FF2B5EF4-FFF2-40B4-BE49-F238E27FC236}">
                <a16:creationId xmlns:a16="http://schemas.microsoft.com/office/drawing/2014/main" id="{E7C5765A-7DA4-4F63-BBF6-FDB000C6FC14}"/>
              </a:ext>
              <a:ext uri="{C183D7F6-B498-43B3-948B-1728B52AA6E4}">
                <adec:decorative xmlns:adec="http://schemas.microsoft.com/office/drawing/2017/decorative" val="1"/>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
        <p:nvSpPr>
          <p:cNvPr id="7" name="Slide Number Placeholder 5">
            <a:extLst>
              <a:ext uri="{FF2B5EF4-FFF2-40B4-BE49-F238E27FC236}">
                <a16:creationId xmlns:a16="http://schemas.microsoft.com/office/drawing/2014/main" id="{DF3CEB08-7511-4ACD-A0D7-6D08EF1B42A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Tree>
    <p:custDataLst>
      <p:tags r:id="rId15"/>
    </p:custDataLst>
    <p:extLst>
      <p:ext uri="{BB962C8B-B14F-4D97-AF65-F5344CB8AC3E}">
        <p14:creationId xmlns:p14="http://schemas.microsoft.com/office/powerpoint/2010/main" val="682046013"/>
      </p:ext>
    </p:extLst>
  </p:cSld>
  <p:clrMap bg1="lt1" tx1="dk1" bg2="lt2" tx2="dk2" accent1="accent1" accent2="accent2" accent3="accent3" accent4="accent4" accent5="accent5" accent6="accent6" hlink="hlink" folHlink="folHlink"/>
  <p:sldLayoutIdLst>
    <p:sldLayoutId id="2147483765" r:id="rId1"/>
    <p:sldLayoutId id="2147483763" r:id="rId2"/>
    <p:sldLayoutId id="2147483753" r:id="rId3"/>
    <p:sldLayoutId id="2147483728" r:id="rId4"/>
    <p:sldLayoutId id="2147483736" r:id="rId5"/>
    <p:sldLayoutId id="2147483729" r:id="rId6"/>
    <p:sldLayoutId id="2147483760" r:id="rId7"/>
    <p:sldLayoutId id="2147483730" r:id="rId8"/>
    <p:sldLayoutId id="2147483732" r:id="rId9"/>
    <p:sldLayoutId id="2147483761" r:id="rId10"/>
    <p:sldLayoutId id="2147483737" r:id="rId11"/>
    <p:sldLayoutId id="2147483762" r:id="rId12"/>
    <p:sldLayoutId id="2147483766" r:id="rId13"/>
  </p:sldLayoutIdLst>
  <p:hf hdr="0" ftr="0" dt="0"/>
  <p:txStyles>
    <p:title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tx1"/>
        </a:buClr>
        <a:buSzPct val="80000"/>
        <a:buFont typeface="Wingdings" panose="05000000000000000000" pitchFamily="2" charset="2"/>
        <a:buChar char="§"/>
        <a:defRPr sz="2400" b="0" kern="1200">
          <a:solidFill>
            <a:schemeClr val="tx1"/>
          </a:solidFill>
          <a:latin typeface="+mn-lt"/>
          <a:ea typeface="+mn-ea"/>
          <a:cs typeface="+mn-cs"/>
        </a:defRPr>
      </a:lvl3pPr>
      <a:lvl4pPr marL="1714500" indent="-342900" algn="l" defTabSz="914400" rtl="0" eaLnBrk="1" latinLnBrk="0" hangingPunct="1">
        <a:lnSpc>
          <a:spcPct val="90000"/>
        </a:lnSpc>
        <a:spcBef>
          <a:spcPts val="500"/>
        </a:spcBef>
        <a:buClr>
          <a:schemeClr val="tx1"/>
        </a:buClr>
        <a:buSzPct val="100000"/>
        <a:buFont typeface="Arial" panose="020B0604020202020204" pitchFamily="34" charset="0"/>
        <a:buChar char="•"/>
        <a:defRPr sz="24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966DE8-7575-4696-B84F-B4DD0C822D6A}"/>
              </a:ext>
            </a:extLst>
          </p:cNvPr>
          <p:cNvSpPr>
            <a:spLocks noGrp="1"/>
          </p:cNvSpPr>
          <p:nvPr>
            <p:ph type="ctrTitle"/>
          </p:nvPr>
        </p:nvSpPr>
        <p:spPr>
          <a:xfrm>
            <a:off x="5646420" y="1848899"/>
            <a:ext cx="6104302" cy="2387600"/>
          </a:xfrm>
        </p:spPr>
        <p:txBody>
          <a:bodyPr/>
          <a:lstStyle/>
          <a:p>
            <a:r>
              <a:rPr lang="en-US" dirty="0"/>
              <a:t>Database Systems: Design, Implementation, and Management, 14e</a:t>
            </a:r>
          </a:p>
        </p:txBody>
      </p:sp>
      <p:sp>
        <p:nvSpPr>
          <p:cNvPr id="4" name="Subtitle 3">
            <a:extLst>
              <a:ext uri="{FF2B5EF4-FFF2-40B4-BE49-F238E27FC236}">
                <a16:creationId xmlns:a16="http://schemas.microsoft.com/office/drawing/2014/main" id="{81DDBEBE-99BA-45B9-B4E5-D18D90F7A983}"/>
              </a:ext>
            </a:extLst>
          </p:cNvPr>
          <p:cNvSpPr>
            <a:spLocks noGrp="1"/>
          </p:cNvSpPr>
          <p:nvPr>
            <p:ph type="subTitle" idx="1"/>
          </p:nvPr>
        </p:nvSpPr>
        <p:spPr>
          <a:xfrm>
            <a:off x="5646420" y="4368586"/>
            <a:ext cx="6104302" cy="1424930"/>
          </a:xfrm>
        </p:spPr>
        <p:txBody>
          <a:bodyPr/>
          <a:lstStyle/>
          <a:p>
            <a:r>
              <a:rPr lang="en-US" dirty="0"/>
              <a:t>Module 3: The Relational Database Model</a:t>
            </a:r>
          </a:p>
        </p:txBody>
      </p:sp>
      <p:pic>
        <p:nvPicPr>
          <p:cNvPr id="5" name="Picture 4">
            <a:extLst>
              <a:ext uri="{FF2B5EF4-FFF2-40B4-BE49-F238E27FC236}">
                <a16:creationId xmlns:a16="http://schemas.microsoft.com/office/drawing/2014/main" id="{629EDB37-8785-460C-8C3A-F88F7B1A3CDD}"/>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2842" y="746976"/>
            <a:ext cx="4044022" cy="5174763"/>
          </a:xfrm>
          <a:prstGeom prst="rect">
            <a:avLst/>
          </a:prstGeom>
        </p:spPr>
      </p:pic>
      <p:sp>
        <p:nvSpPr>
          <p:cNvPr id="6" name="Copyright">
            <a:extLst>
              <a:ext uri="{FF2B5EF4-FFF2-40B4-BE49-F238E27FC236}">
                <a16:creationId xmlns:a16="http://schemas.microsoft.com/office/drawing/2014/main" id="{8CA6B67B-9490-477D-A112-06C22B6F8640}"/>
              </a:ext>
              <a:ext uri="{C183D7F6-B498-43B3-948B-1728B52AA6E4}">
                <adec:decorative xmlns:adec="http://schemas.microsoft.com/office/drawing/2017/decorative" val="1"/>
              </a:ext>
            </a:extLst>
          </p:cNvPr>
          <p:cNvSpPr txBox="1"/>
          <p:nvPr/>
        </p:nvSpPr>
        <p:spPr>
          <a:xfrm>
            <a:off x="2103120" y="6314136"/>
            <a:ext cx="8961120" cy="430887"/>
          </a:xfrm>
          <a:prstGeom prst="rect">
            <a:avLst/>
          </a:prstGeom>
          <a:noFill/>
        </p:spPr>
        <p:txBody>
          <a:bodyPr wrap="square" rtlCol="0">
            <a:spAutoFit/>
          </a:bodyPr>
          <a:lstStyle/>
          <a:p>
            <a:r>
              <a:rPr lang="en-US" sz="1100" dirty="0">
                <a:solidFill>
                  <a:schemeClr val="bg1"/>
                </a:solidFill>
                <a:latin typeface="+mn-lt"/>
              </a:rPr>
              <a:t>Coronel, Carlos and Morris, Steven</a:t>
            </a:r>
            <a:r>
              <a:rPr lang="en-US" sz="1100" kern="1200" dirty="0">
                <a:solidFill>
                  <a:schemeClr val="bg1"/>
                </a:solidFill>
                <a:latin typeface="+mn-lt"/>
                <a:ea typeface="+mn-ea"/>
                <a:cs typeface="+mn-cs"/>
              </a:rPr>
              <a:t>, </a:t>
            </a:r>
            <a:r>
              <a:rPr lang="en-US" sz="1100" dirty="0">
                <a:solidFill>
                  <a:schemeClr val="bg1"/>
                </a:solidFill>
                <a:latin typeface="+mn-lt"/>
              </a:rPr>
              <a:t>Database Systems: Design, Implementation, and Management</a:t>
            </a:r>
            <a:r>
              <a:rPr lang="en-US" sz="1100" kern="1200" dirty="0">
                <a:solidFill>
                  <a:schemeClr val="bg1"/>
                </a:solidFill>
                <a:latin typeface="+mn-lt"/>
                <a:ea typeface="+mn-ea"/>
                <a:cs typeface="+mn-cs"/>
              </a:rPr>
              <a:t>, 14 Edition. © </a:t>
            </a:r>
            <a:r>
              <a:rPr lang="en-US" sz="1100" dirty="0">
                <a:solidFill>
                  <a:schemeClr val="bg1"/>
                </a:solidFill>
                <a:latin typeface="+mn-lt"/>
              </a:rPr>
              <a:t>2023</a:t>
            </a:r>
            <a:r>
              <a:rPr lang="en-US" sz="1100" kern="1200" dirty="0">
                <a:solidFill>
                  <a:schemeClr val="bg1"/>
                </a:solidFill>
                <a:latin typeface="+mn-lt"/>
                <a:ea typeface="+mn-ea"/>
                <a:cs typeface="+mn-cs"/>
              </a:rPr>
              <a:t> Cengage.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2293288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2ADF6-643B-423B-BFFA-CEBACE66A152}"/>
              </a:ext>
            </a:extLst>
          </p:cNvPr>
          <p:cNvSpPr>
            <a:spLocks noGrp="1"/>
          </p:cNvSpPr>
          <p:nvPr>
            <p:ph type="title"/>
          </p:nvPr>
        </p:nvSpPr>
        <p:spPr/>
        <p:txBody>
          <a:bodyPr/>
          <a:lstStyle/>
          <a:p>
            <a:r>
              <a:rPr lang="en-US" dirty="0"/>
              <a:t>Chapter Objectives (1 of 2)</a:t>
            </a:r>
          </a:p>
        </p:txBody>
      </p:sp>
      <p:sp>
        <p:nvSpPr>
          <p:cNvPr id="3" name="Content Placeholder 2">
            <a:extLst>
              <a:ext uri="{FF2B5EF4-FFF2-40B4-BE49-F238E27FC236}">
                <a16:creationId xmlns:a16="http://schemas.microsoft.com/office/drawing/2014/main" id="{5654B1CF-B9D3-4962-AD19-D9C1AB18881D}"/>
              </a:ext>
            </a:extLst>
          </p:cNvPr>
          <p:cNvSpPr>
            <a:spLocks noGrp="1"/>
          </p:cNvSpPr>
          <p:nvPr>
            <p:ph idx="1"/>
          </p:nvPr>
        </p:nvSpPr>
        <p:spPr/>
        <p:txBody>
          <a:bodyPr/>
          <a:lstStyle/>
          <a:p>
            <a:pPr marL="0" indent="0">
              <a:buNone/>
            </a:pPr>
            <a:r>
              <a:rPr lang="en-US" dirty="0"/>
              <a:t>By the end of this chapter, you should be able to:</a:t>
            </a:r>
          </a:p>
          <a:p>
            <a:pPr marL="457200" indent="-457200">
              <a:buAutoNum type="arabicPeriod"/>
            </a:pPr>
            <a:r>
              <a:rPr lang="en-US" dirty="0"/>
              <a:t>Describe the relational database model’s logical structure</a:t>
            </a:r>
          </a:p>
          <a:p>
            <a:pPr marL="457200" indent="-457200">
              <a:buAutoNum type="arabicPeriod"/>
            </a:pPr>
            <a:r>
              <a:rPr lang="en-US" dirty="0"/>
              <a:t>Identify the relational model’s basic components and explain the structure, contents, and characteristics of a relational table</a:t>
            </a:r>
          </a:p>
          <a:p>
            <a:pPr marL="457200" indent="-457200">
              <a:buAutoNum type="arabicPeriod"/>
            </a:pPr>
            <a:r>
              <a:rPr lang="en-US" dirty="0"/>
              <a:t>Use relational database operators to manipulate relational table contents</a:t>
            </a:r>
          </a:p>
          <a:p>
            <a:pPr marL="457200" indent="-457200">
              <a:buAutoNum type="arabicPeriod"/>
            </a:pPr>
            <a:r>
              <a:rPr lang="en-US" dirty="0"/>
              <a:t>Explain the purpose and components of the data dictionary and system catalog</a:t>
            </a:r>
          </a:p>
          <a:p>
            <a:pPr marL="457200" indent="-457200">
              <a:buAutoNum type="arabicPeriod"/>
            </a:pPr>
            <a:r>
              <a:rPr lang="en-US" dirty="0"/>
              <a:t>Identify appropriate entities and then the relationships among the entities in the relational database model</a:t>
            </a:r>
          </a:p>
          <a:p>
            <a:pPr marL="457200" indent="-457200">
              <a:buAutoNum type="arabicPeriod"/>
            </a:pPr>
            <a:endParaRPr lang="en-US" dirty="0"/>
          </a:p>
        </p:txBody>
      </p:sp>
    </p:spTree>
    <p:extLst>
      <p:ext uri="{BB962C8B-B14F-4D97-AF65-F5344CB8AC3E}">
        <p14:creationId xmlns:p14="http://schemas.microsoft.com/office/powerpoint/2010/main" val="3724899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2ADF6-643B-423B-BFFA-CEBACE66A152}"/>
              </a:ext>
            </a:extLst>
          </p:cNvPr>
          <p:cNvSpPr>
            <a:spLocks noGrp="1"/>
          </p:cNvSpPr>
          <p:nvPr>
            <p:ph type="title"/>
          </p:nvPr>
        </p:nvSpPr>
        <p:spPr/>
        <p:txBody>
          <a:bodyPr/>
          <a:lstStyle/>
          <a:p>
            <a:r>
              <a:rPr lang="en-US" dirty="0"/>
              <a:t>Chapter Objectives (2 of 2)</a:t>
            </a:r>
          </a:p>
        </p:txBody>
      </p:sp>
      <p:sp>
        <p:nvSpPr>
          <p:cNvPr id="3" name="Content Placeholder 2">
            <a:extLst>
              <a:ext uri="{FF2B5EF4-FFF2-40B4-BE49-F238E27FC236}">
                <a16:creationId xmlns:a16="http://schemas.microsoft.com/office/drawing/2014/main" id="{5654B1CF-B9D3-4962-AD19-D9C1AB18881D}"/>
              </a:ext>
            </a:extLst>
          </p:cNvPr>
          <p:cNvSpPr>
            <a:spLocks noGrp="1"/>
          </p:cNvSpPr>
          <p:nvPr>
            <p:ph idx="1"/>
          </p:nvPr>
        </p:nvSpPr>
        <p:spPr/>
        <p:txBody>
          <a:bodyPr/>
          <a:lstStyle/>
          <a:p>
            <a:pPr marL="0" indent="0">
              <a:buNone/>
            </a:pPr>
            <a:r>
              <a:rPr lang="en-US" dirty="0"/>
              <a:t>By the end of this chapter, you should be able to (continued):</a:t>
            </a:r>
          </a:p>
          <a:p>
            <a:pPr marL="457200" indent="-457200">
              <a:buFont typeface="+mj-lt"/>
              <a:buAutoNum type="arabicPeriod" startAt="6"/>
            </a:pPr>
            <a:r>
              <a:rPr lang="en-US" dirty="0"/>
              <a:t>Describe how data redundancy is handled in the relational database model</a:t>
            </a:r>
          </a:p>
          <a:p>
            <a:pPr marL="457200" indent="-457200">
              <a:buFont typeface="+mj-lt"/>
              <a:buAutoNum type="arabicPeriod" startAt="6"/>
            </a:pPr>
            <a:r>
              <a:rPr lang="en-US" dirty="0"/>
              <a:t>Explain the purpose of indexing in a relational database</a:t>
            </a:r>
          </a:p>
          <a:p>
            <a:pPr marL="457200" indent="-457200">
              <a:buAutoNum type="arabicPeriod" startAt="6"/>
            </a:pPr>
            <a:endParaRPr lang="en-US" dirty="0"/>
          </a:p>
        </p:txBody>
      </p:sp>
    </p:spTree>
    <p:extLst>
      <p:ext uri="{BB962C8B-B14F-4D97-AF65-F5344CB8AC3E}">
        <p14:creationId xmlns:p14="http://schemas.microsoft.com/office/powerpoint/2010/main" val="1474041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56ECE-1E46-1A92-2F76-987543181675}"/>
              </a:ext>
            </a:extLst>
          </p:cNvPr>
          <p:cNvSpPr>
            <a:spLocks noGrp="1"/>
          </p:cNvSpPr>
          <p:nvPr>
            <p:ph type="title"/>
          </p:nvPr>
        </p:nvSpPr>
        <p:spPr/>
        <p:txBody>
          <a:bodyPr/>
          <a:lstStyle/>
          <a:p>
            <a:r>
              <a:rPr lang="en-US" dirty="0"/>
              <a:t>A Logical View of Data</a:t>
            </a:r>
          </a:p>
        </p:txBody>
      </p:sp>
      <p:sp>
        <p:nvSpPr>
          <p:cNvPr id="3" name="Content Placeholder 2">
            <a:extLst>
              <a:ext uri="{FF2B5EF4-FFF2-40B4-BE49-F238E27FC236}">
                <a16:creationId xmlns:a16="http://schemas.microsoft.com/office/drawing/2014/main" id="{E2A63C35-4F2E-B661-1629-B40FF4D34F7B}"/>
              </a:ext>
            </a:extLst>
          </p:cNvPr>
          <p:cNvSpPr>
            <a:spLocks noGrp="1"/>
          </p:cNvSpPr>
          <p:nvPr>
            <p:ph idx="1"/>
          </p:nvPr>
        </p:nvSpPr>
        <p:spPr/>
        <p:txBody>
          <a:bodyPr/>
          <a:lstStyle/>
          <a:p>
            <a:r>
              <a:rPr lang="en-US" dirty="0"/>
              <a:t>The relational data model allows the designer to focus on the logical representation of the data and its relationships, rather than on the physical storage details</a:t>
            </a:r>
          </a:p>
          <a:p>
            <a:r>
              <a:rPr lang="en-US" dirty="0"/>
              <a:t>The relational model enables you to view data logically rather than physically</a:t>
            </a:r>
          </a:p>
          <a:p>
            <a:r>
              <a:rPr lang="en-US" dirty="0"/>
              <a:t>Logical simplicity tends to yield simple and effective database design methodologies</a:t>
            </a:r>
          </a:p>
          <a:p>
            <a:r>
              <a:rPr lang="en-US" dirty="0"/>
              <a:t>This section explores the details of table structure and contents</a:t>
            </a:r>
          </a:p>
        </p:txBody>
      </p:sp>
    </p:spTree>
    <p:extLst>
      <p:ext uri="{BB962C8B-B14F-4D97-AF65-F5344CB8AC3E}">
        <p14:creationId xmlns:p14="http://schemas.microsoft.com/office/powerpoint/2010/main" val="4213697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34D78-D941-0B21-2F95-3603FB148937}"/>
              </a:ext>
            </a:extLst>
          </p:cNvPr>
          <p:cNvSpPr>
            <a:spLocks noGrp="1"/>
          </p:cNvSpPr>
          <p:nvPr>
            <p:ph type="title"/>
          </p:nvPr>
        </p:nvSpPr>
        <p:spPr/>
        <p:txBody>
          <a:bodyPr/>
          <a:lstStyle/>
          <a:p>
            <a:r>
              <a:rPr lang="en-US" dirty="0"/>
              <a:t>Tables and Their Characteristics (1 of 2)</a:t>
            </a:r>
          </a:p>
        </p:txBody>
      </p:sp>
      <p:sp>
        <p:nvSpPr>
          <p:cNvPr id="3" name="Content Placeholder 2">
            <a:extLst>
              <a:ext uri="{FF2B5EF4-FFF2-40B4-BE49-F238E27FC236}">
                <a16:creationId xmlns:a16="http://schemas.microsoft.com/office/drawing/2014/main" id="{C2A572B2-D090-0682-EF71-1AA4B613FC61}"/>
              </a:ext>
            </a:extLst>
          </p:cNvPr>
          <p:cNvSpPr>
            <a:spLocks noGrp="1"/>
          </p:cNvSpPr>
          <p:nvPr>
            <p:ph idx="1"/>
          </p:nvPr>
        </p:nvSpPr>
        <p:spPr/>
        <p:txBody>
          <a:bodyPr/>
          <a:lstStyle/>
          <a:p>
            <a:r>
              <a:rPr lang="en-US" dirty="0"/>
              <a:t>A table is perceived as a two-dimensional structure composed of rows and columns</a:t>
            </a:r>
          </a:p>
          <a:p>
            <a:r>
              <a:rPr lang="en-US" dirty="0"/>
              <a:t>A table is also called a relation</a:t>
            </a:r>
          </a:p>
          <a:p>
            <a:r>
              <a:rPr lang="en-US" dirty="0"/>
              <a:t>You can think of a table as a persistent representation of a logical relation</a:t>
            </a:r>
          </a:p>
          <a:p>
            <a:pPr lvl="1"/>
            <a:r>
              <a:rPr lang="en-US" dirty="0"/>
              <a:t>A relation whose contents can be permanently saved for future use</a:t>
            </a:r>
          </a:p>
          <a:p>
            <a:r>
              <a:rPr lang="en-US" dirty="0"/>
              <a:t>The </a:t>
            </a:r>
            <a:r>
              <a:rPr lang="en-US" b="1" dirty="0"/>
              <a:t>domain</a:t>
            </a:r>
            <a:r>
              <a:rPr lang="en-US" dirty="0"/>
              <a:t> is the set of allowable values for an attribute</a:t>
            </a:r>
          </a:p>
          <a:p>
            <a:r>
              <a:rPr lang="en-US" dirty="0"/>
              <a:t>The </a:t>
            </a:r>
            <a:r>
              <a:rPr lang="en-US" b="1" dirty="0"/>
              <a:t>primary key (PK) </a:t>
            </a:r>
            <a:r>
              <a:rPr lang="en-US" dirty="0"/>
              <a:t>is an attribute or combination of attributes that uniquely identifies any given row</a:t>
            </a:r>
          </a:p>
          <a:p>
            <a:r>
              <a:rPr lang="en-US" dirty="0"/>
              <a:t>The characteristics of a relational table are summarized in Table 3.1 on the following slide</a:t>
            </a:r>
          </a:p>
          <a:p>
            <a:endParaRPr lang="en-US" dirty="0"/>
          </a:p>
        </p:txBody>
      </p:sp>
    </p:spTree>
    <p:extLst>
      <p:ext uri="{BB962C8B-B14F-4D97-AF65-F5344CB8AC3E}">
        <p14:creationId xmlns:p14="http://schemas.microsoft.com/office/powerpoint/2010/main" val="1367972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397A7-E92A-EFBC-70D6-71E34D06A53B}"/>
              </a:ext>
            </a:extLst>
          </p:cNvPr>
          <p:cNvSpPr>
            <a:spLocks noGrp="1"/>
          </p:cNvSpPr>
          <p:nvPr>
            <p:ph type="title"/>
          </p:nvPr>
        </p:nvSpPr>
        <p:spPr/>
        <p:txBody>
          <a:bodyPr/>
          <a:lstStyle/>
          <a:p>
            <a:r>
              <a:rPr lang="en-US" dirty="0"/>
              <a:t>Tables and Their Characteristics (2 of 2)</a:t>
            </a:r>
          </a:p>
        </p:txBody>
      </p:sp>
      <p:graphicFrame>
        <p:nvGraphicFramePr>
          <p:cNvPr id="4" name="Table 4">
            <a:extLst>
              <a:ext uri="{FF2B5EF4-FFF2-40B4-BE49-F238E27FC236}">
                <a16:creationId xmlns:a16="http://schemas.microsoft.com/office/drawing/2014/main" id="{1928FB29-8D38-3CAE-A2DB-9E368A129B9E}"/>
              </a:ext>
            </a:extLst>
          </p:cNvPr>
          <p:cNvGraphicFramePr>
            <a:graphicFrameLocks noGrp="1"/>
          </p:cNvGraphicFramePr>
          <p:nvPr>
            <p:ph idx="1"/>
            <p:extLst>
              <p:ext uri="{D42A27DB-BD31-4B8C-83A1-F6EECF244321}">
                <p14:modId xmlns:p14="http://schemas.microsoft.com/office/powerpoint/2010/main" val="4258403902"/>
              </p:ext>
            </p:extLst>
          </p:nvPr>
        </p:nvGraphicFramePr>
        <p:xfrm>
          <a:off x="476250" y="1825625"/>
          <a:ext cx="11242674" cy="3337560"/>
        </p:xfrm>
        <a:graphic>
          <a:graphicData uri="http://schemas.openxmlformats.org/drawingml/2006/table">
            <a:tbl>
              <a:tblPr firstRow="1" bandRow="1">
                <a:tableStyleId>{5C22544A-7EE6-4342-B048-85BDC9FD1C3A}</a:tableStyleId>
              </a:tblPr>
              <a:tblGrid>
                <a:gridCol w="1472236">
                  <a:extLst>
                    <a:ext uri="{9D8B030D-6E8A-4147-A177-3AD203B41FA5}">
                      <a16:colId xmlns:a16="http://schemas.microsoft.com/office/drawing/2014/main" val="36856706"/>
                    </a:ext>
                  </a:extLst>
                </a:gridCol>
                <a:gridCol w="9770438">
                  <a:extLst>
                    <a:ext uri="{9D8B030D-6E8A-4147-A177-3AD203B41FA5}">
                      <a16:colId xmlns:a16="http://schemas.microsoft.com/office/drawing/2014/main" val="71603296"/>
                    </a:ext>
                  </a:extLst>
                </a:gridCol>
              </a:tblGrid>
              <a:tr h="370840">
                <a:tc>
                  <a:txBody>
                    <a:bodyPr/>
                    <a:lstStyle/>
                    <a:p>
                      <a:r>
                        <a:rPr lang="en-US" dirty="0"/>
                        <a:t>Table 3.1</a:t>
                      </a:r>
                    </a:p>
                  </a:txBody>
                  <a:tcPr/>
                </a:tc>
                <a:tc>
                  <a:txBody>
                    <a:bodyPr/>
                    <a:lstStyle/>
                    <a:p>
                      <a:r>
                        <a:rPr lang="en-US" dirty="0"/>
                        <a:t>Characteristics of a Relational Table</a:t>
                      </a:r>
                    </a:p>
                  </a:txBody>
                  <a:tcPr/>
                </a:tc>
                <a:extLst>
                  <a:ext uri="{0D108BD9-81ED-4DB2-BD59-A6C34878D82A}">
                    <a16:rowId xmlns:a16="http://schemas.microsoft.com/office/drawing/2014/main" val="3563644992"/>
                  </a:ext>
                </a:extLst>
              </a:tr>
              <a:tr h="370840">
                <a:tc>
                  <a:txBody>
                    <a:bodyPr/>
                    <a:lstStyle/>
                    <a:p>
                      <a:r>
                        <a:rPr lang="en-US" sz="1400" dirty="0"/>
                        <a:t>1</a:t>
                      </a:r>
                    </a:p>
                  </a:txBody>
                  <a:tcPr/>
                </a:tc>
                <a:tc>
                  <a:txBody>
                    <a:bodyPr/>
                    <a:lstStyle/>
                    <a:p>
                      <a:r>
                        <a:rPr lang="en-US" sz="1400" dirty="0"/>
                        <a:t>A table is perceived as a two-dimensional structure composed of rows and columns</a:t>
                      </a:r>
                    </a:p>
                  </a:txBody>
                  <a:tcPr/>
                </a:tc>
                <a:extLst>
                  <a:ext uri="{0D108BD9-81ED-4DB2-BD59-A6C34878D82A}">
                    <a16:rowId xmlns:a16="http://schemas.microsoft.com/office/drawing/2014/main" val="516029474"/>
                  </a:ext>
                </a:extLst>
              </a:tr>
              <a:tr h="370840">
                <a:tc>
                  <a:txBody>
                    <a:bodyPr/>
                    <a:lstStyle/>
                    <a:p>
                      <a:r>
                        <a:rPr lang="en-US" sz="1400" dirty="0"/>
                        <a:t>2</a:t>
                      </a:r>
                    </a:p>
                  </a:txBody>
                  <a:tcPr/>
                </a:tc>
                <a:tc>
                  <a:txBody>
                    <a:bodyPr/>
                    <a:lstStyle/>
                    <a:p>
                      <a:r>
                        <a:rPr lang="en-US" sz="1400" dirty="0"/>
                        <a:t>Each table row (</a:t>
                      </a:r>
                      <a:r>
                        <a:rPr lang="en-US" sz="1400" b="1" dirty="0"/>
                        <a:t>tuple</a:t>
                      </a:r>
                      <a:r>
                        <a:rPr lang="en-US" sz="1400" dirty="0"/>
                        <a:t>) represents a single entity occurrence within the entity set</a:t>
                      </a:r>
                    </a:p>
                  </a:txBody>
                  <a:tcPr/>
                </a:tc>
                <a:extLst>
                  <a:ext uri="{0D108BD9-81ED-4DB2-BD59-A6C34878D82A}">
                    <a16:rowId xmlns:a16="http://schemas.microsoft.com/office/drawing/2014/main" val="2267700703"/>
                  </a:ext>
                </a:extLst>
              </a:tr>
              <a:tr h="370840">
                <a:tc>
                  <a:txBody>
                    <a:bodyPr/>
                    <a:lstStyle/>
                    <a:p>
                      <a:r>
                        <a:rPr lang="en-US" sz="1400" dirty="0"/>
                        <a:t>3</a:t>
                      </a:r>
                    </a:p>
                  </a:txBody>
                  <a:tcPr/>
                </a:tc>
                <a:tc>
                  <a:txBody>
                    <a:bodyPr/>
                    <a:lstStyle/>
                    <a:p>
                      <a:r>
                        <a:rPr lang="en-US" sz="1400" dirty="0"/>
                        <a:t>Each table column represents an attribute, and each column has a distinct name</a:t>
                      </a:r>
                    </a:p>
                  </a:txBody>
                  <a:tcPr/>
                </a:tc>
                <a:extLst>
                  <a:ext uri="{0D108BD9-81ED-4DB2-BD59-A6C34878D82A}">
                    <a16:rowId xmlns:a16="http://schemas.microsoft.com/office/drawing/2014/main" val="286536326"/>
                  </a:ext>
                </a:extLst>
              </a:tr>
              <a:tr h="370840">
                <a:tc>
                  <a:txBody>
                    <a:bodyPr/>
                    <a:lstStyle/>
                    <a:p>
                      <a:r>
                        <a:rPr lang="en-US" sz="1400" dirty="0"/>
                        <a:t>4</a:t>
                      </a:r>
                    </a:p>
                  </a:txBody>
                  <a:tcPr/>
                </a:tc>
                <a:tc>
                  <a:txBody>
                    <a:bodyPr/>
                    <a:lstStyle/>
                    <a:p>
                      <a:r>
                        <a:rPr lang="en-US" sz="1400" dirty="0"/>
                        <a:t>Each intersection of a row and column represents a single data value</a:t>
                      </a:r>
                    </a:p>
                  </a:txBody>
                  <a:tcPr/>
                </a:tc>
                <a:extLst>
                  <a:ext uri="{0D108BD9-81ED-4DB2-BD59-A6C34878D82A}">
                    <a16:rowId xmlns:a16="http://schemas.microsoft.com/office/drawing/2014/main" val="1977238097"/>
                  </a:ext>
                </a:extLst>
              </a:tr>
              <a:tr h="370840">
                <a:tc>
                  <a:txBody>
                    <a:bodyPr/>
                    <a:lstStyle/>
                    <a:p>
                      <a:r>
                        <a:rPr lang="en-US" sz="1400" dirty="0"/>
                        <a:t>5</a:t>
                      </a:r>
                    </a:p>
                  </a:txBody>
                  <a:tcPr/>
                </a:tc>
                <a:tc>
                  <a:txBody>
                    <a:bodyPr/>
                    <a:lstStyle/>
                    <a:p>
                      <a:r>
                        <a:rPr lang="en-US" sz="1400" dirty="0"/>
                        <a:t>All values in a column must conform to the same data format </a:t>
                      </a:r>
                    </a:p>
                  </a:txBody>
                  <a:tcPr/>
                </a:tc>
                <a:extLst>
                  <a:ext uri="{0D108BD9-81ED-4DB2-BD59-A6C34878D82A}">
                    <a16:rowId xmlns:a16="http://schemas.microsoft.com/office/drawing/2014/main" val="1287859740"/>
                  </a:ext>
                </a:extLst>
              </a:tr>
              <a:tr h="370840">
                <a:tc>
                  <a:txBody>
                    <a:bodyPr/>
                    <a:lstStyle/>
                    <a:p>
                      <a:r>
                        <a:rPr lang="en-US" sz="1400" dirty="0"/>
                        <a:t>6</a:t>
                      </a:r>
                    </a:p>
                  </a:txBody>
                  <a:tcPr/>
                </a:tc>
                <a:tc>
                  <a:txBody>
                    <a:bodyPr/>
                    <a:lstStyle/>
                    <a:p>
                      <a:r>
                        <a:rPr lang="en-US" sz="1400" dirty="0"/>
                        <a:t>Each column has a specific range of values known as the </a:t>
                      </a:r>
                      <a:r>
                        <a:rPr lang="en-US" sz="1400" b="1" dirty="0"/>
                        <a:t>attribute domain</a:t>
                      </a:r>
                    </a:p>
                  </a:txBody>
                  <a:tcPr/>
                </a:tc>
                <a:extLst>
                  <a:ext uri="{0D108BD9-81ED-4DB2-BD59-A6C34878D82A}">
                    <a16:rowId xmlns:a16="http://schemas.microsoft.com/office/drawing/2014/main" val="2299204053"/>
                  </a:ext>
                </a:extLst>
              </a:tr>
              <a:tr h="370840">
                <a:tc>
                  <a:txBody>
                    <a:bodyPr/>
                    <a:lstStyle/>
                    <a:p>
                      <a:r>
                        <a:rPr lang="en-US" sz="1400" dirty="0"/>
                        <a:t>7</a:t>
                      </a:r>
                    </a:p>
                  </a:txBody>
                  <a:tcPr/>
                </a:tc>
                <a:tc>
                  <a:txBody>
                    <a:bodyPr/>
                    <a:lstStyle/>
                    <a:p>
                      <a:r>
                        <a:rPr lang="en-US" sz="1400" dirty="0"/>
                        <a:t>The order of the rows and columns is immaterial to the DBMS</a:t>
                      </a:r>
                    </a:p>
                  </a:txBody>
                  <a:tcPr/>
                </a:tc>
                <a:extLst>
                  <a:ext uri="{0D108BD9-81ED-4DB2-BD59-A6C34878D82A}">
                    <a16:rowId xmlns:a16="http://schemas.microsoft.com/office/drawing/2014/main" val="473716306"/>
                  </a:ext>
                </a:extLst>
              </a:tr>
              <a:tr h="370840">
                <a:tc>
                  <a:txBody>
                    <a:bodyPr/>
                    <a:lstStyle/>
                    <a:p>
                      <a:r>
                        <a:rPr lang="en-US" sz="1400" dirty="0"/>
                        <a:t>8</a:t>
                      </a:r>
                    </a:p>
                  </a:txBody>
                  <a:tcPr/>
                </a:tc>
                <a:tc>
                  <a:txBody>
                    <a:bodyPr/>
                    <a:lstStyle/>
                    <a:p>
                      <a:r>
                        <a:rPr lang="en-US" sz="1400" dirty="0"/>
                        <a:t>Each table must have an attribute or combination of attributes that uniquely identifies each row</a:t>
                      </a:r>
                    </a:p>
                  </a:txBody>
                  <a:tcPr/>
                </a:tc>
                <a:extLst>
                  <a:ext uri="{0D108BD9-81ED-4DB2-BD59-A6C34878D82A}">
                    <a16:rowId xmlns:a16="http://schemas.microsoft.com/office/drawing/2014/main" val="3204342871"/>
                  </a:ext>
                </a:extLst>
              </a:tr>
            </a:tbl>
          </a:graphicData>
        </a:graphic>
      </p:graphicFrame>
    </p:spTree>
    <p:extLst>
      <p:ext uri="{BB962C8B-B14F-4D97-AF65-F5344CB8AC3E}">
        <p14:creationId xmlns:p14="http://schemas.microsoft.com/office/powerpoint/2010/main" val="948277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4E86E-8994-A85F-6330-F9F645CB22FF}"/>
              </a:ext>
            </a:extLst>
          </p:cNvPr>
          <p:cNvSpPr>
            <a:spLocks noGrp="1"/>
          </p:cNvSpPr>
          <p:nvPr>
            <p:ph type="title"/>
          </p:nvPr>
        </p:nvSpPr>
        <p:spPr/>
        <p:txBody>
          <a:bodyPr/>
          <a:lstStyle/>
          <a:p>
            <a:r>
              <a:rPr lang="en-US" dirty="0"/>
              <a:t>Keys</a:t>
            </a:r>
          </a:p>
        </p:txBody>
      </p:sp>
      <p:sp>
        <p:nvSpPr>
          <p:cNvPr id="3" name="Content Placeholder 2">
            <a:extLst>
              <a:ext uri="{FF2B5EF4-FFF2-40B4-BE49-F238E27FC236}">
                <a16:creationId xmlns:a16="http://schemas.microsoft.com/office/drawing/2014/main" id="{74D066E6-4DF0-5C3D-9EE7-0306D864DF36}"/>
              </a:ext>
            </a:extLst>
          </p:cNvPr>
          <p:cNvSpPr>
            <a:spLocks noGrp="1"/>
          </p:cNvSpPr>
          <p:nvPr>
            <p:ph idx="1"/>
          </p:nvPr>
        </p:nvSpPr>
        <p:spPr/>
        <p:txBody>
          <a:bodyPr/>
          <a:lstStyle/>
          <a:p>
            <a:r>
              <a:rPr lang="en-US" dirty="0"/>
              <a:t>A </a:t>
            </a:r>
            <a:r>
              <a:rPr lang="en-US" b="1" dirty="0"/>
              <a:t>key </a:t>
            </a:r>
            <a:r>
              <a:rPr lang="en-US" dirty="0"/>
              <a:t>consists of one or more attributes that determine other attributes</a:t>
            </a:r>
          </a:p>
          <a:p>
            <a:r>
              <a:rPr lang="en-US" dirty="0"/>
              <a:t>Keys are important because they are used to ensure that each row in a table is uniquely identifiable </a:t>
            </a:r>
          </a:p>
          <a:p>
            <a:pPr lvl="1"/>
            <a:r>
              <a:rPr lang="en-US" dirty="0"/>
              <a:t>They are also used to establish relationships among tables and to ensure the integrity of the data</a:t>
            </a:r>
          </a:p>
        </p:txBody>
      </p:sp>
    </p:spTree>
    <p:extLst>
      <p:ext uri="{BB962C8B-B14F-4D97-AF65-F5344CB8AC3E}">
        <p14:creationId xmlns:p14="http://schemas.microsoft.com/office/powerpoint/2010/main" val="3423732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09201-26FC-7A35-C09F-B30ED283E724}"/>
              </a:ext>
            </a:extLst>
          </p:cNvPr>
          <p:cNvSpPr>
            <a:spLocks noGrp="1"/>
          </p:cNvSpPr>
          <p:nvPr>
            <p:ph type="title"/>
          </p:nvPr>
        </p:nvSpPr>
        <p:spPr/>
        <p:txBody>
          <a:bodyPr/>
          <a:lstStyle/>
          <a:p>
            <a:r>
              <a:rPr lang="en-US" dirty="0"/>
              <a:t>Dependencies</a:t>
            </a:r>
          </a:p>
        </p:txBody>
      </p:sp>
      <p:sp>
        <p:nvSpPr>
          <p:cNvPr id="3" name="Content Placeholder 2">
            <a:extLst>
              <a:ext uri="{FF2B5EF4-FFF2-40B4-BE49-F238E27FC236}">
                <a16:creationId xmlns:a16="http://schemas.microsoft.com/office/drawing/2014/main" id="{89D07A98-310F-808B-2F94-CB3BB5656242}"/>
              </a:ext>
            </a:extLst>
          </p:cNvPr>
          <p:cNvSpPr>
            <a:spLocks noGrp="1"/>
          </p:cNvSpPr>
          <p:nvPr>
            <p:ph idx="1"/>
          </p:nvPr>
        </p:nvSpPr>
        <p:spPr/>
        <p:txBody>
          <a:bodyPr/>
          <a:lstStyle/>
          <a:p>
            <a:r>
              <a:rPr lang="en-US" dirty="0"/>
              <a:t>The role of a key is based on the concept of </a:t>
            </a:r>
            <a:r>
              <a:rPr lang="en-US" b="1" dirty="0"/>
              <a:t>determination</a:t>
            </a:r>
            <a:r>
              <a:rPr lang="en-US" dirty="0"/>
              <a:t>, which is the state in which knowing the value of one attribute helps to determine the value of another</a:t>
            </a:r>
          </a:p>
          <a:p>
            <a:pPr lvl="1"/>
            <a:r>
              <a:rPr lang="en-US" dirty="0"/>
              <a:t>Example: revenue – cost = profit</a:t>
            </a:r>
          </a:p>
          <a:p>
            <a:r>
              <a:rPr lang="en-US" b="1" dirty="0"/>
              <a:t>Functional dependence </a:t>
            </a:r>
            <a:r>
              <a:rPr lang="en-US" dirty="0"/>
              <a:t>means that the value of one or more attributes determines the value of one or more other attributes</a:t>
            </a:r>
          </a:p>
          <a:p>
            <a:r>
              <a:rPr lang="en-US" dirty="0"/>
              <a:t>The attribute whose value determines another is called the </a:t>
            </a:r>
            <a:r>
              <a:rPr lang="en-US" b="1" dirty="0"/>
              <a:t>determinant</a:t>
            </a:r>
            <a:r>
              <a:rPr lang="en-US" dirty="0"/>
              <a:t> or the key</a:t>
            </a:r>
          </a:p>
          <a:p>
            <a:r>
              <a:rPr lang="en-US" dirty="0"/>
              <a:t>The attribute whose value is determined by the other is called the </a:t>
            </a:r>
            <a:r>
              <a:rPr lang="en-US" b="1" dirty="0"/>
              <a:t>dependent</a:t>
            </a:r>
            <a:r>
              <a:rPr lang="en-US" dirty="0"/>
              <a:t> </a:t>
            </a:r>
          </a:p>
          <a:p>
            <a:r>
              <a:rPr lang="en-US" b="1" dirty="0"/>
              <a:t>Full functional dependence </a:t>
            </a:r>
            <a:r>
              <a:rPr lang="en-US" dirty="0"/>
              <a:t>is used to refer to functional dependencies in which the entire collection of attributes in the determinant is necessary for the relationship</a:t>
            </a:r>
          </a:p>
        </p:txBody>
      </p:sp>
    </p:spTree>
    <p:extLst>
      <p:ext uri="{BB962C8B-B14F-4D97-AF65-F5344CB8AC3E}">
        <p14:creationId xmlns:p14="http://schemas.microsoft.com/office/powerpoint/2010/main" val="3420939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6BA-6152-71C0-3264-C9DACD5A3FE7}"/>
              </a:ext>
            </a:extLst>
          </p:cNvPr>
          <p:cNvSpPr>
            <a:spLocks noGrp="1"/>
          </p:cNvSpPr>
          <p:nvPr>
            <p:ph type="title"/>
          </p:nvPr>
        </p:nvSpPr>
        <p:spPr/>
        <p:txBody>
          <a:bodyPr/>
          <a:lstStyle/>
          <a:p>
            <a:r>
              <a:rPr lang="en-US" dirty="0"/>
              <a:t>Types of Keys (1 of 3)</a:t>
            </a:r>
          </a:p>
        </p:txBody>
      </p:sp>
      <p:sp>
        <p:nvSpPr>
          <p:cNvPr id="3" name="Content Placeholder 2">
            <a:extLst>
              <a:ext uri="{FF2B5EF4-FFF2-40B4-BE49-F238E27FC236}">
                <a16:creationId xmlns:a16="http://schemas.microsoft.com/office/drawing/2014/main" id="{78FEBFB8-7AA9-36CA-1B47-52070B907EC7}"/>
              </a:ext>
            </a:extLst>
          </p:cNvPr>
          <p:cNvSpPr>
            <a:spLocks noGrp="1"/>
          </p:cNvSpPr>
          <p:nvPr>
            <p:ph idx="1"/>
          </p:nvPr>
        </p:nvSpPr>
        <p:spPr/>
        <p:txBody>
          <a:bodyPr/>
          <a:lstStyle/>
          <a:p>
            <a:r>
              <a:rPr lang="en-US" dirty="0"/>
              <a:t>A </a:t>
            </a:r>
            <a:r>
              <a:rPr lang="en-US" b="1" dirty="0"/>
              <a:t>composite key </a:t>
            </a:r>
            <a:r>
              <a:rPr lang="en-US" dirty="0"/>
              <a:t>is a key that is composed of more than one attribute</a:t>
            </a:r>
          </a:p>
          <a:p>
            <a:r>
              <a:rPr lang="en-US" dirty="0"/>
              <a:t>An attribute that is part of a key is called a </a:t>
            </a:r>
            <a:r>
              <a:rPr lang="en-US" b="1" dirty="0"/>
              <a:t>key attribute</a:t>
            </a:r>
          </a:p>
          <a:p>
            <a:r>
              <a:rPr lang="en-US" dirty="0"/>
              <a:t>A </a:t>
            </a:r>
            <a:r>
              <a:rPr lang="en-US" b="1" dirty="0"/>
              <a:t>superkey</a:t>
            </a:r>
            <a:r>
              <a:rPr lang="en-US" dirty="0"/>
              <a:t> is a key that can uniquely identify any row in the table</a:t>
            </a:r>
          </a:p>
          <a:p>
            <a:r>
              <a:rPr lang="en-US" dirty="0"/>
              <a:t>A </a:t>
            </a:r>
            <a:r>
              <a:rPr lang="en-US" b="1" dirty="0"/>
              <a:t>candidate key </a:t>
            </a:r>
            <a:r>
              <a:rPr lang="en-US" dirty="0"/>
              <a:t>is a minimal superkey; that is, a key that does not contain a subset of attributes that is itself a superkey</a:t>
            </a:r>
          </a:p>
          <a:p>
            <a:r>
              <a:rPr lang="en-US" b="1" dirty="0"/>
              <a:t>Entity integrity </a:t>
            </a:r>
            <a:r>
              <a:rPr lang="en-US" dirty="0"/>
              <a:t>is the condition in which each row in the table has its own known, unique identity</a:t>
            </a:r>
          </a:p>
          <a:p>
            <a:r>
              <a:rPr lang="en-US" dirty="0"/>
              <a:t>A </a:t>
            </a:r>
            <a:r>
              <a:rPr lang="en-US" b="1" dirty="0"/>
              <a:t>null</a:t>
            </a:r>
            <a:r>
              <a:rPr lang="en-US" dirty="0"/>
              <a:t> is the absence of any data value, and it is never allowed in any part of a primary key</a:t>
            </a:r>
          </a:p>
        </p:txBody>
      </p:sp>
    </p:spTree>
    <p:extLst>
      <p:ext uri="{BB962C8B-B14F-4D97-AF65-F5344CB8AC3E}">
        <p14:creationId xmlns:p14="http://schemas.microsoft.com/office/powerpoint/2010/main" val="2144003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6BA-6152-71C0-3264-C9DACD5A3FE7}"/>
              </a:ext>
            </a:extLst>
          </p:cNvPr>
          <p:cNvSpPr>
            <a:spLocks noGrp="1"/>
          </p:cNvSpPr>
          <p:nvPr>
            <p:ph type="title"/>
          </p:nvPr>
        </p:nvSpPr>
        <p:spPr/>
        <p:txBody>
          <a:bodyPr/>
          <a:lstStyle/>
          <a:p>
            <a:r>
              <a:rPr lang="en-US" dirty="0"/>
              <a:t>Types of Keys (2 of 3)</a:t>
            </a:r>
          </a:p>
        </p:txBody>
      </p:sp>
      <p:sp>
        <p:nvSpPr>
          <p:cNvPr id="3" name="Content Placeholder 2">
            <a:extLst>
              <a:ext uri="{FF2B5EF4-FFF2-40B4-BE49-F238E27FC236}">
                <a16:creationId xmlns:a16="http://schemas.microsoft.com/office/drawing/2014/main" id="{78FEBFB8-7AA9-36CA-1B47-52070B907EC7}"/>
              </a:ext>
            </a:extLst>
          </p:cNvPr>
          <p:cNvSpPr>
            <a:spLocks noGrp="1"/>
          </p:cNvSpPr>
          <p:nvPr>
            <p:ph idx="1"/>
          </p:nvPr>
        </p:nvSpPr>
        <p:spPr/>
        <p:txBody>
          <a:bodyPr/>
          <a:lstStyle/>
          <a:p>
            <a:r>
              <a:rPr lang="en-US" dirty="0"/>
              <a:t>A null could represent any of the following:</a:t>
            </a:r>
          </a:p>
          <a:p>
            <a:pPr lvl="1"/>
            <a:r>
              <a:rPr lang="en-US" dirty="0"/>
              <a:t>An unknown attribute value</a:t>
            </a:r>
          </a:p>
          <a:p>
            <a:pPr lvl="1"/>
            <a:r>
              <a:rPr lang="en-US" dirty="0"/>
              <a:t>A known, but missing, attribute value</a:t>
            </a:r>
          </a:p>
          <a:p>
            <a:pPr lvl="1"/>
            <a:r>
              <a:rPr lang="en-US" dirty="0"/>
              <a:t>A “not applicable” condition</a:t>
            </a:r>
          </a:p>
          <a:p>
            <a:r>
              <a:rPr lang="en-US" dirty="0"/>
              <a:t>A </a:t>
            </a:r>
            <a:r>
              <a:rPr lang="en-US" b="1" dirty="0"/>
              <a:t>foreign key (FK) </a:t>
            </a:r>
            <a:r>
              <a:rPr lang="en-US" dirty="0"/>
              <a:t>is a primary key of one table that has been placed in another table</a:t>
            </a:r>
          </a:p>
          <a:p>
            <a:r>
              <a:rPr lang="en-US" b="1" dirty="0"/>
              <a:t>Referential integrity </a:t>
            </a:r>
            <a:r>
              <a:rPr lang="en-US" dirty="0"/>
              <a:t>is a condition by which a dependent table’s foreign key entry must have either a null entry or a matching entry in the primary key of the related table</a:t>
            </a:r>
          </a:p>
          <a:p>
            <a:r>
              <a:rPr lang="en-US" dirty="0"/>
              <a:t>A </a:t>
            </a:r>
            <a:r>
              <a:rPr lang="en-US" b="1" dirty="0"/>
              <a:t>secondary key </a:t>
            </a:r>
            <a:r>
              <a:rPr lang="en-US" dirty="0"/>
              <a:t>is a key that is used strictly for data retrieval purposes and does not require a functional dependency</a:t>
            </a:r>
          </a:p>
        </p:txBody>
      </p:sp>
    </p:spTree>
    <p:extLst>
      <p:ext uri="{BB962C8B-B14F-4D97-AF65-F5344CB8AC3E}">
        <p14:creationId xmlns:p14="http://schemas.microsoft.com/office/powerpoint/2010/main" val="1967224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Keys (3 of 3)</a:t>
            </a:r>
            <a:endParaRPr lang="zh-CN" altLang="en-US" dirty="0"/>
          </a:p>
        </p:txBody>
      </p:sp>
      <p:pic>
        <p:nvPicPr>
          <p:cNvPr id="5" name="Picture Placeholder 4" descr="In the database named chapter 0 3 underscore Sale company, two tables named product and vendor have a common link called vendor code. The ‘product’ table has product code as the primary key, while the ‘vendor’ table has vendor code as the primary key. The foreign key of the ‘product’ table is vendor code, while the vendor table does not have a foreign key."/>
          <p:cNvPicPr>
            <a:picLocks noGrp="1" noChangeAspect="1"/>
          </p:cNvPicPr>
          <p:nvPr>
            <p:ph type="pic" sz="quarter" idx="10"/>
          </p:nvPr>
        </p:nvPicPr>
        <p:blipFill>
          <a:blip r:embed="rId2">
            <a:extLst>
              <a:ext uri="{28A0092B-C50C-407E-A947-70E740481C1C}">
                <a14:useLocalDpi xmlns:a14="http://schemas.microsoft.com/office/drawing/2010/main"/>
              </a:ext>
            </a:extLst>
          </a:blip>
          <a:stretch>
            <a:fillRect/>
          </a:stretch>
        </p:blipFill>
        <p:spPr>
          <a:xfrm>
            <a:off x="1277912" y="1690691"/>
            <a:ext cx="6606209" cy="3362571"/>
          </a:xfrm>
        </p:spPr>
      </p:pic>
      <p:sp>
        <p:nvSpPr>
          <p:cNvPr id="4" name="Text Placeholder 3"/>
          <p:cNvSpPr>
            <a:spLocks noGrp="1"/>
          </p:cNvSpPr>
          <p:nvPr>
            <p:ph type="body" sz="quarter" idx="11"/>
          </p:nvPr>
        </p:nvSpPr>
        <p:spPr>
          <a:xfrm>
            <a:off x="7478972" y="5256602"/>
            <a:ext cx="3976406" cy="622217"/>
          </a:xfrm>
        </p:spPr>
        <p:txBody>
          <a:bodyPr/>
          <a:lstStyle/>
          <a:p>
            <a:r>
              <a:rPr lang="en-US" altLang="zh-CN" b="1" dirty="0"/>
              <a:t>Figure 3.2  </a:t>
            </a:r>
            <a:r>
              <a:rPr lang="en-US" altLang="zh-CN" dirty="0"/>
              <a:t>An Example of a Simple Relational Database</a:t>
            </a:r>
            <a:endParaRPr lang="zh-CN" altLang="en-US" dirty="0"/>
          </a:p>
        </p:txBody>
      </p:sp>
    </p:spTree>
    <p:extLst>
      <p:ext uri="{BB962C8B-B14F-4D97-AF65-F5344CB8AC3E}">
        <p14:creationId xmlns:p14="http://schemas.microsoft.com/office/powerpoint/2010/main" val="1185373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54CD94-D75F-6FC7-3B3B-186438BE2AA8}"/>
              </a:ext>
            </a:extLst>
          </p:cNvPr>
          <p:cNvSpPr>
            <a:spLocks noGrp="1"/>
          </p:cNvSpPr>
          <p:nvPr>
            <p:ph type="title"/>
          </p:nvPr>
        </p:nvSpPr>
        <p:spPr>
          <a:xfrm>
            <a:off x="476843" y="473245"/>
            <a:ext cx="11241915" cy="1217447"/>
          </a:xfrm>
        </p:spPr>
        <p:txBody>
          <a:bodyPr/>
          <a:lstStyle/>
          <a:p>
            <a:r>
              <a:rPr lang="en-US" dirty="0"/>
              <a:t>Knowledge Check Activity 3-1</a:t>
            </a:r>
          </a:p>
        </p:txBody>
      </p:sp>
      <p:sp>
        <p:nvSpPr>
          <p:cNvPr id="15" name="Content Placeholder 2">
            <a:extLst>
              <a:ext uri="{FF2B5EF4-FFF2-40B4-BE49-F238E27FC236}">
                <a16:creationId xmlns:a16="http://schemas.microsoft.com/office/drawing/2014/main" id="{5464F008-21F9-FCFB-BF06-39C357DBA52E}"/>
              </a:ext>
            </a:extLst>
          </p:cNvPr>
          <p:cNvSpPr>
            <a:spLocks noGrp="1"/>
          </p:cNvSpPr>
          <p:nvPr>
            <p:ph idx="1"/>
          </p:nvPr>
        </p:nvSpPr>
        <p:spPr>
          <a:xfrm>
            <a:off x="476843" y="1825625"/>
            <a:ext cx="11241915" cy="4351338"/>
          </a:xfrm>
        </p:spPr>
        <p:txBody>
          <a:bodyPr/>
          <a:lstStyle/>
          <a:p>
            <a:pPr lvl="0"/>
            <a:r>
              <a:rPr lang="en-US" altLang="zh-CN" sz="2400" b="1" dirty="0"/>
              <a:t>What is the difference between a database and a table?</a:t>
            </a:r>
            <a:endParaRPr lang="zh-CN" altLang="zh-CN" sz="2400" dirty="0"/>
          </a:p>
        </p:txBody>
      </p:sp>
    </p:spTree>
    <p:extLst>
      <p:ext uri="{BB962C8B-B14F-4D97-AF65-F5344CB8AC3E}">
        <p14:creationId xmlns:p14="http://schemas.microsoft.com/office/powerpoint/2010/main" val="1428490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0B051F-5E4A-17A8-0397-5C5E0136DBD4}"/>
              </a:ext>
            </a:extLst>
          </p:cNvPr>
          <p:cNvSpPr>
            <a:spLocks noGrp="1"/>
          </p:cNvSpPr>
          <p:nvPr>
            <p:ph type="title"/>
          </p:nvPr>
        </p:nvSpPr>
        <p:spPr>
          <a:xfrm>
            <a:off x="476843" y="473245"/>
            <a:ext cx="11241915" cy="1217447"/>
          </a:xfrm>
        </p:spPr>
        <p:txBody>
          <a:bodyPr/>
          <a:lstStyle/>
          <a:p>
            <a:r>
              <a:rPr lang="en-US" dirty="0"/>
              <a:t>Knowledge Check Activity 3-1: Answer</a:t>
            </a:r>
          </a:p>
        </p:txBody>
      </p:sp>
      <p:sp>
        <p:nvSpPr>
          <p:cNvPr id="12" name="Content Placeholder 3">
            <a:extLst>
              <a:ext uri="{FF2B5EF4-FFF2-40B4-BE49-F238E27FC236}">
                <a16:creationId xmlns:a16="http://schemas.microsoft.com/office/drawing/2014/main" id="{945F9FD1-AEB1-00C2-F6D0-11C11AF9B426}"/>
              </a:ext>
            </a:extLst>
          </p:cNvPr>
          <p:cNvSpPr>
            <a:spLocks noGrp="1"/>
          </p:cNvSpPr>
          <p:nvPr>
            <p:ph sz="half" idx="2"/>
          </p:nvPr>
        </p:nvSpPr>
        <p:spPr>
          <a:xfrm>
            <a:off x="475042" y="1728122"/>
            <a:ext cx="11241915" cy="2621900"/>
          </a:xfrm>
        </p:spPr>
        <p:txBody>
          <a:bodyPr/>
          <a:lstStyle/>
          <a:p>
            <a:pPr lvl="0"/>
            <a:r>
              <a:rPr lang="en-US" altLang="zh-CN" b="1" dirty="0"/>
              <a:t>What is the difference between a database and a table?</a:t>
            </a:r>
            <a:endParaRPr lang="zh-CN" altLang="zh-CN" dirty="0"/>
          </a:p>
          <a:p>
            <a:r>
              <a:rPr lang="en-US" b="1" dirty="0"/>
              <a:t>Answer: </a:t>
            </a:r>
            <a:r>
              <a:rPr lang="en-US" altLang="zh-CN" dirty="0"/>
              <a:t>A table, a logical structure that represents an entity set, is only one of the components of a database. A table stores the end-user data.</a:t>
            </a:r>
            <a:endParaRPr lang="zh-CN" altLang="zh-CN" dirty="0"/>
          </a:p>
          <a:p>
            <a:r>
              <a:rPr lang="en-US" altLang="zh-CN" dirty="0"/>
              <a:t>The database is a structure that houses one or more tables and metadata. The metadata are data about data. Metadata include the data (attribute) characteristics and the relationships between the entity sets.</a:t>
            </a:r>
            <a:endParaRPr lang="zh-CN" altLang="zh-CN" dirty="0"/>
          </a:p>
        </p:txBody>
      </p:sp>
    </p:spTree>
    <p:extLst>
      <p:ext uri="{BB962C8B-B14F-4D97-AF65-F5344CB8AC3E}">
        <p14:creationId xmlns:p14="http://schemas.microsoft.com/office/powerpoint/2010/main" val="123771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5EF0A-AED4-B58A-B4FE-2EB68F29388A}"/>
              </a:ext>
            </a:extLst>
          </p:cNvPr>
          <p:cNvSpPr>
            <a:spLocks noGrp="1"/>
          </p:cNvSpPr>
          <p:nvPr>
            <p:ph type="title"/>
          </p:nvPr>
        </p:nvSpPr>
        <p:spPr/>
        <p:txBody>
          <a:bodyPr/>
          <a:lstStyle/>
          <a:p>
            <a:r>
              <a:rPr lang="en-US" dirty="0"/>
              <a:t>Integrity Rules (1 of 2)</a:t>
            </a:r>
          </a:p>
        </p:txBody>
      </p:sp>
      <p:graphicFrame>
        <p:nvGraphicFramePr>
          <p:cNvPr id="4" name="Table 4">
            <a:extLst>
              <a:ext uri="{FF2B5EF4-FFF2-40B4-BE49-F238E27FC236}">
                <a16:creationId xmlns:a16="http://schemas.microsoft.com/office/drawing/2014/main" id="{BC1939B1-AB03-A0D8-9834-FE56A1A189AE}"/>
              </a:ext>
            </a:extLst>
          </p:cNvPr>
          <p:cNvGraphicFramePr>
            <a:graphicFrameLocks noGrp="1"/>
          </p:cNvGraphicFramePr>
          <p:nvPr>
            <p:ph idx="1"/>
            <p:extLst>
              <p:ext uri="{D42A27DB-BD31-4B8C-83A1-F6EECF244321}">
                <p14:modId xmlns:p14="http://schemas.microsoft.com/office/powerpoint/2010/main" val="2000570262"/>
              </p:ext>
            </p:extLst>
          </p:nvPr>
        </p:nvGraphicFramePr>
        <p:xfrm>
          <a:off x="476250" y="1610190"/>
          <a:ext cx="11242674" cy="4231640"/>
        </p:xfrm>
        <a:graphic>
          <a:graphicData uri="http://schemas.openxmlformats.org/drawingml/2006/table">
            <a:tbl>
              <a:tblPr firstRow="1" bandRow="1">
                <a:tableStyleId>{5C22544A-7EE6-4342-B048-85BDC9FD1C3A}</a:tableStyleId>
              </a:tblPr>
              <a:tblGrid>
                <a:gridCol w="1807356">
                  <a:extLst>
                    <a:ext uri="{9D8B030D-6E8A-4147-A177-3AD203B41FA5}">
                      <a16:colId xmlns:a16="http://schemas.microsoft.com/office/drawing/2014/main" val="979752812"/>
                    </a:ext>
                  </a:extLst>
                </a:gridCol>
                <a:gridCol w="9435318">
                  <a:extLst>
                    <a:ext uri="{9D8B030D-6E8A-4147-A177-3AD203B41FA5}">
                      <a16:colId xmlns:a16="http://schemas.microsoft.com/office/drawing/2014/main" val="1704563070"/>
                    </a:ext>
                  </a:extLst>
                </a:gridCol>
              </a:tblGrid>
              <a:tr h="370840">
                <a:tc>
                  <a:txBody>
                    <a:bodyPr/>
                    <a:lstStyle/>
                    <a:p>
                      <a:r>
                        <a:rPr lang="en-US" dirty="0"/>
                        <a:t>Table 3.4</a:t>
                      </a:r>
                    </a:p>
                  </a:txBody>
                  <a:tcPr/>
                </a:tc>
                <a:tc>
                  <a:txBody>
                    <a:bodyPr/>
                    <a:lstStyle/>
                    <a:p>
                      <a:r>
                        <a:rPr lang="en-US" dirty="0"/>
                        <a:t>Integrity Rules</a:t>
                      </a:r>
                    </a:p>
                  </a:txBody>
                  <a:tcPr/>
                </a:tc>
                <a:extLst>
                  <a:ext uri="{0D108BD9-81ED-4DB2-BD59-A6C34878D82A}">
                    <a16:rowId xmlns:a16="http://schemas.microsoft.com/office/drawing/2014/main" val="1441581495"/>
                  </a:ext>
                </a:extLst>
              </a:tr>
              <a:tr h="370840">
                <a:tc>
                  <a:txBody>
                    <a:bodyPr/>
                    <a:lstStyle/>
                    <a:p>
                      <a:r>
                        <a:rPr lang="en-US" sz="1200" b="1" dirty="0"/>
                        <a:t>Entity Integrity</a:t>
                      </a:r>
                    </a:p>
                  </a:txBody>
                  <a:tcPr/>
                </a:tc>
                <a:tc>
                  <a:txBody>
                    <a:bodyPr/>
                    <a:lstStyle/>
                    <a:p>
                      <a:r>
                        <a:rPr lang="en-US" sz="1200" b="1" dirty="0"/>
                        <a:t>Description</a:t>
                      </a:r>
                    </a:p>
                  </a:txBody>
                  <a:tcPr/>
                </a:tc>
                <a:extLst>
                  <a:ext uri="{0D108BD9-81ED-4DB2-BD59-A6C34878D82A}">
                    <a16:rowId xmlns:a16="http://schemas.microsoft.com/office/drawing/2014/main" val="1053092361"/>
                  </a:ext>
                </a:extLst>
              </a:tr>
              <a:tr h="370840">
                <a:tc>
                  <a:txBody>
                    <a:bodyPr/>
                    <a:lstStyle/>
                    <a:p>
                      <a:r>
                        <a:rPr lang="en-US" sz="1200" dirty="0"/>
                        <a:t>Requirement</a:t>
                      </a:r>
                    </a:p>
                  </a:txBody>
                  <a:tcPr/>
                </a:tc>
                <a:tc>
                  <a:txBody>
                    <a:bodyPr/>
                    <a:lstStyle/>
                    <a:p>
                      <a:r>
                        <a:rPr lang="en-US" sz="1200" dirty="0"/>
                        <a:t>All primary key entries are unique, and no part of a primary key may be null.</a:t>
                      </a:r>
                    </a:p>
                  </a:txBody>
                  <a:tcPr/>
                </a:tc>
                <a:extLst>
                  <a:ext uri="{0D108BD9-81ED-4DB2-BD59-A6C34878D82A}">
                    <a16:rowId xmlns:a16="http://schemas.microsoft.com/office/drawing/2014/main" val="888968095"/>
                  </a:ext>
                </a:extLst>
              </a:tr>
              <a:tr h="370840">
                <a:tc>
                  <a:txBody>
                    <a:bodyPr/>
                    <a:lstStyle/>
                    <a:p>
                      <a:r>
                        <a:rPr lang="en-US" sz="1200" dirty="0"/>
                        <a:t>Purpose</a:t>
                      </a:r>
                    </a:p>
                  </a:txBody>
                  <a:tcPr/>
                </a:tc>
                <a:tc>
                  <a:txBody>
                    <a:bodyPr/>
                    <a:lstStyle/>
                    <a:p>
                      <a:r>
                        <a:rPr lang="en-US" sz="1200" dirty="0"/>
                        <a:t>Each row will have a known, unique identity, and foreign key values can properly reference primary key values.</a:t>
                      </a:r>
                    </a:p>
                  </a:txBody>
                  <a:tcPr/>
                </a:tc>
                <a:extLst>
                  <a:ext uri="{0D108BD9-81ED-4DB2-BD59-A6C34878D82A}">
                    <a16:rowId xmlns:a16="http://schemas.microsoft.com/office/drawing/2014/main" val="4248949420"/>
                  </a:ext>
                </a:extLst>
              </a:tr>
              <a:tr h="370840">
                <a:tc>
                  <a:txBody>
                    <a:bodyPr/>
                    <a:lstStyle/>
                    <a:p>
                      <a:r>
                        <a:rPr lang="en-US" sz="1200" dirty="0"/>
                        <a:t>Example</a:t>
                      </a:r>
                    </a:p>
                  </a:txBody>
                  <a:tcPr/>
                </a:tc>
                <a:tc>
                  <a:txBody>
                    <a:bodyPr/>
                    <a:lstStyle/>
                    <a:p>
                      <a:r>
                        <a:rPr lang="en-US" sz="1200" dirty="0"/>
                        <a:t>No invoice can have a duplicate number, nor can it be null; in short, all invoices are uniquely identified by their invoice number.</a:t>
                      </a:r>
                    </a:p>
                  </a:txBody>
                  <a:tcPr/>
                </a:tc>
                <a:extLst>
                  <a:ext uri="{0D108BD9-81ED-4DB2-BD59-A6C34878D82A}">
                    <a16:rowId xmlns:a16="http://schemas.microsoft.com/office/drawing/2014/main" val="3951842016"/>
                  </a:ext>
                </a:extLst>
              </a:tr>
              <a:tr h="370840">
                <a:tc>
                  <a:txBody>
                    <a:bodyPr/>
                    <a:lstStyle/>
                    <a:p>
                      <a:r>
                        <a:rPr lang="en-US" sz="1200" b="1" dirty="0"/>
                        <a:t>Referential Integrity</a:t>
                      </a:r>
                    </a:p>
                  </a:txBody>
                  <a:tcPr/>
                </a:tc>
                <a:tc>
                  <a:txBody>
                    <a:bodyPr/>
                    <a:lstStyle/>
                    <a:p>
                      <a:r>
                        <a:rPr lang="en-US" sz="1200" b="1" dirty="0"/>
                        <a:t>Description</a:t>
                      </a:r>
                    </a:p>
                  </a:txBody>
                  <a:tcPr/>
                </a:tc>
                <a:extLst>
                  <a:ext uri="{0D108BD9-81ED-4DB2-BD59-A6C34878D82A}">
                    <a16:rowId xmlns:a16="http://schemas.microsoft.com/office/drawing/2014/main" val="589469921"/>
                  </a:ext>
                </a:extLst>
              </a:tr>
              <a:tr h="370840">
                <a:tc>
                  <a:txBody>
                    <a:bodyPr/>
                    <a:lstStyle/>
                    <a:p>
                      <a:r>
                        <a:rPr lang="en-US" sz="1200" dirty="0"/>
                        <a:t>Requirement</a:t>
                      </a:r>
                    </a:p>
                  </a:txBody>
                  <a:tcPr/>
                </a:tc>
                <a:tc>
                  <a:txBody>
                    <a:bodyPr/>
                    <a:lstStyle/>
                    <a:p>
                      <a:r>
                        <a:rPr lang="en-US" sz="1200" dirty="0"/>
                        <a:t>A foreign key may have either a null entry, as long as it’s not part of its table’s primary key, or an entry that matches the primary key value in a table to which it is related (every non-null foreign key value must reference an existing primary key value).</a:t>
                      </a:r>
                    </a:p>
                  </a:txBody>
                  <a:tcPr/>
                </a:tc>
                <a:extLst>
                  <a:ext uri="{0D108BD9-81ED-4DB2-BD59-A6C34878D82A}">
                    <a16:rowId xmlns:a16="http://schemas.microsoft.com/office/drawing/2014/main" val="3202519156"/>
                  </a:ext>
                </a:extLst>
              </a:tr>
              <a:tr h="370840">
                <a:tc>
                  <a:txBody>
                    <a:bodyPr/>
                    <a:lstStyle/>
                    <a:p>
                      <a:r>
                        <a:rPr lang="en-US" sz="1200" dirty="0"/>
                        <a:t>Purpose</a:t>
                      </a:r>
                    </a:p>
                  </a:txBody>
                  <a:tcPr/>
                </a:tc>
                <a:tc>
                  <a:txBody>
                    <a:bodyPr/>
                    <a:lstStyle/>
                    <a:p>
                      <a:r>
                        <a:rPr lang="en-US" sz="1200" dirty="0"/>
                        <a:t>The purpose is to ensure that every reference by a foreign key is a valid reference to the related primary key. It is possible for an attribute not to have a corresponding value, but it will be impossible to have an invalid entry; the enforcement of the referential integrity rule makes it impossible to delete a row in one table whose primary key has mandatory matching foreign key values in another table.</a:t>
                      </a:r>
                    </a:p>
                  </a:txBody>
                  <a:tcPr/>
                </a:tc>
                <a:extLst>
                  <a:ext uri="{0D108BD9-81ED-4DB2-BD59-A6C34878D82A}">
                    <a16:rowId xmlns:a16="http://schemas.microsoft.com/office/drawing/2014/main" val="952232662"/>
                  </a:ext>
                </a:extLst>
              </a:tr>
              <a:tr h="370840">
                <a:tc>
                  <a:txBody>
                    <a:bodyPr/>
                    <a:lstStyle/>
                    <a:p>
                      <a:r>
                        <a:rPr lang="en-US" sz="1200" dirty="0"/>
                        <a:t>Example</a:t>
                      </a:r>
                    </a:p>
                  </a:txBody>
                  <a:tcPr/>
                </a:tc>
                <a:tc>
                  <a:txBody>
                    <a:bodyPr/>
                    <a:lstStyle/>
                    <a:p>
                      <a:r>
                        <a:rPr lang="en-US" sz="1200" dirty="0"/>
                        <a:t>A customer might not yet have an assigned sales representative (number), but it will be impossible to have an invalid sales representative (number).</a:t>
                      </a:r>
                    </a:p>
                  </a:txBody>
                  <a:tcPr/>
                </a:tc>
                <a:extLst>
                  <a:ext uri="{0D108BD9-81ED-4DB2-BD59-A6C34878D82A}">
                    <a16:rowId xmlns:a16="http://schemas.microsoft.com/office/drawing/2014/main" val="3600194131"/>
                  </a:ext>
                </a:extLst>
              </a:tr>
            </a:tbl>
          </a:graphicData>
        </a:graphic>
      </p:graphicFrame>
    </p:spTree>
    <p:extLst>
      <p:ext uri="{BB962C8B-B14F-4D97-AF65-F5344CB8AC3E}">
        <p14:creationId xmlns:p14="http://schemas.microsoft.com/office/powerpoint/2010/main" val="1910788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E369D-7374-1351-2AE1-E504BEA25CFC}"/>
              </a:ext>
            </a:extLst>
          </p:cNvPr>
          <p:cNvSpPr>
            <a:spLocks noGrp="1"/>
          </p:cNvSpPr>
          <p:nvPr>
            <p:ph type="title"/>
          </p:nvPr>
        </p:nvSpPr>
        <p:spPr/>
        <p:txBody>
          <a:bodyPr/>
          <a:lstStyle/>
          <a:p>
            <a:r>
              <a:rPr lang="en-US" dirty="0"/>
              <a:t>Integrity Rules (2 of 2)</a:t>
            </a:r>
          </a:p>
        </p:txBody>
      </p:sp>
      <p:pic>
        <p:nvPicPr>
          <p:cNvPr id="5" name="Picture Placeholder 4" descr="In the database named chapter 0 3 underscore Insurance company, two tables named customer and agent. The ‘customer’ table has customer code as the primary key, while the ‘agent’ table has agent code as the primary key. The foreign key of the ‘customer’ table is agent code, while the ‘agent’ table does not have a foreign key. The ‘agent’ table shows 5 selected fields."/>
          <p:cNvPicPr>
            <a:picLocks noGrp="1" noChangeAspect="1"/>
          </p:cNvPicPr>
          <p:nvPr>
            <p:ph type="pic" sz="quarter" idx="10"/>
          </p:nvPr>
        </p:nvPicPr>
        <p:blipFill>
          <a:blip r:embed="rId2">
            <a:extLst>
              <a:ext uri="{28A0092B-C50C-407E-A947-70E740481C1C}">
                <a14:useLocalDpi xmlns:a14="http://schemas.microsoft.com/office/drawing/2010/main"/>
              </a:ext>
            </a:extLst>
          </a:blip>
          <a:stretch>
            <a:fillRect/>
          </a:stretch>
        </p:blipFill>
        <p:spPr>
          <a:xfrm>
            <a:off x="2080656" y="1690692"/>
            <a:ext cx="5258608" cy="3842829"/>
          </a:xfrm>
        </p:spPr>
      </p:pic>
      <p:sp>
        <p:nvSpPr>
          <p:cNvPr id="4" name="Text Placeholder 3">
            <a:extLst>
              <a:ext uri="{FF2B5EF4-FFF2-40B4-BE49-F238E27FC236}">
                <a16:creationId xmlns:a16="http://schemas.microsoft.com/office/drawing/2014/main" id="{002506CA-6866-636B-0948-9F7AE107BF64}"/>
              </a:ext>
            </a:extLst>
          </p:cNvPr>
          <p:cNvSpPr>
            <a:spLocks noGrp="1"/>
          </p:cNvSpPr>
          <p:nvPr>
            <p:ph type="body" sz="quarter" idx="11"/>
          </p:nvPr>
        </p:nvSpPr>
        <p:spPr>
          <a:xfrm>
            <a:off x="7478972" y="5242241"/>
            <a:ext cx="3976406" cy="636579"/>
          </a:xfrm>
        </p:spPr>
        <p:txBody>
          <a:bodyPr/>
          <a:lstStyle/>
          <a:p>
            <a:r>
              <a:rPr lang="en-US" b="1" dirty="0"/>
              <a:t>Figure 3.3  </a:t>
            </a:r>
            <a:r>
              <a:rPr lang="en-US" dirty="0"/>
              <a:t>An Illustration of Integrity Rules</a:t>
            </a:r>
          </a:p>
        </p:txBody>
      </p:sp>
    </p:spTree>
    <p:extLst>
      <p:ext uri="{BB962C8B-B14F-4D97-AF65-F5344CB8AC3E}">
        <p14:creationId xmlns:p14="http://schemas.microsoft.com/office/powerpoint/2010/main" val="2242705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EAE49-C59D-9FB2-C3C6-741371996407}"/>
              </a:ext>
            </a:extLst>
          </p:cNvPr>
          <p:cNvSpPr>
            <a:spLocks noGrp="1"/>
          </p:cNvSpPr>
          <p:nvPr>
            <p:ph type="title"/>
          </p:nvPr>
        </p:nvSpPr>
        <p:spPr/>
        <p:txBody>
          <a:bodyPr/>
          <a:lstStyle/>
          <a:p>
            <a:r>
              <a:rPr lang="en-US" dirty="0"/>
              <a:t>Relational Algebra</a:t>
            </a:r>
          </a:p>
        </p:txBody>
      </p:sp>
      <p:sp>
        <p:nvSpPr>
          <p:cNvPr id="3" name="Content Placeholder 2">
            <a:extLst>
              <a:ext uri="{FF2B5EF4-FFF2-40B4-BE49-F238E27FC236}">
                <a16:creationId xmlns:a16="http://schemas.microsoft.com/office/drawing/2014/main" id="{7F409871-FC79-AABC-C4D8-ED8834A38B22}"/>
              </a:ext>
            </a:extLst>
          </p:cNvPr>
          <p:cNvSpPr>
            <a:spLocks noGrp="1"/>
          </p:cNvSpPr>
          <p:nvPr>
            <p:ph idx="1"/>
          </p:nvPr>
        </p:nvSpPr>
        <p:spPr/>
        <p:txBody>
          <a:bodyPr/>
          <a:lstStyle/>
          <a:p>
            <a:r>
              <a:rPr lang="en-US" dirty="0"/>
              <a:t>Relational algebra is a set of mathematical principles that form the basis for manipulating relational table contents</a:t>
            </a:r>
          </a:p>
          <a:p>
            <a:r>
              <a:rPr lang="en-US" dirty="0"/>
              <a:t>The following are the eight main functions:</a:t>
            </a:r>
          </a:p>
          <a:p>
            <a:pPr lvl="1"/>
            <a:r>
              <a:rPr lang="en-US" dirty="0"/>
              <a:t>SELECT, PROJECT, JOIN, INTERSECT, UNION, DIFFERENCE, PRODUCT, and DIVIDE</a:t>
            </a:r>
          </a:p>
        </p:txBody>
      </p:sp>
    </p:spTree>
    <p:extLst>
      <p:ext uri="{BB962C8B-B14F-4D97-AF65-F5344CB8AC3E}">
        <p14:creationId xmlns:p14="http://schemas.microsoft.com/office/powerpoint/2010/main" val="4112536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4D5E0-CD80-CB17-7D28-6D7A6CD271E5}"/>
              </a:ext>
            </a:extLst>
          </p:cNvPr>
          <p:cNvSpPr>
            <a:spLocks noGrp="1"/>
          </p:cNvSpPr>
          <p:nvPr>
            <p:ph type="title"/>
          </p:nvPr>
        </p:nvSpPr>
        <p:spPr/>
        <p:txBody>
          <a:bodyPr/>
          <a:lstStyle/>
          <a:p>
            <a:r>
              <a:rPr lang="en-US" dirty="0"/>
              <a:t>Formal Definitions and Terminology</a:t>
            </a:r>
          </a:p>
        </p:txBody>
      </p:sp>
      <p:sp>
        <p:nvSpPr>
          <p:cNvPr id="3" name="Content Placeholder 2">
            <a:extLst>
              <a:ext uri="{FF2B5EF4-FFF2-40B4-BE49-F238E27FC236}">
                <a16:creationId xmlns:a16="http://schemas.microsoft.com/office/drawing/2014/main" id="{14B7BA5D-B2EA-D3EF-7A9C-0BE97FC40FC7}"/>
              </a:ext>
            </a:extLst>
          </p:cNvPr>
          <p:cNvSpPr>
            <a:spLocks noGrp="1"/>
          </p:cNvSpPr>
          <p:nvPr>
            <p:ph idx="1"/>
          </p:nvPr>
        </p:nvSpPr>
        <p:spPr/>
        <p:txBody>
          <a:bodyPr/>
          <a:lstStyle/>
          <a:p>
            <a:r>
              <a:rPr lang="en-US" dirty="0"/>
              <a:t>A relation is the data that you see in your tables</a:t>
            </a:r>
          </a:p>
          <a:p>
            <a:r>
              <a:rPr lang="en-US" dirty="0"/>
              <a:t>A </a:t>
            </a:r>
            <a:r>
              <a:rPr lang="en-US" b="1" dirty="0"/>
              <a:t>relvar</a:t>
            </a:r>
            <a:r>
              <a:rPr lang="en-US" dirty="0"/>
              <a:t> is a variable that holds a relation</a:t>
            </a:r>
          </a:p>
          <a:p>
            <a:pPr lvl="1"/>
            <a:r>
              <a:rPr lang="en-US" dirty="0"/>
              <a:t>It is a container (variable) for holding a relation data, not the relation itself</a:t>
            </a:r>
          </a:p>
          <a:p>
            <a:pPr lvl="1"/>
            <a:r>
              <a:rPr lang="en-US" dirty="0"/>
              <a:t>The term is short for relation variable</a:t>
            </a:r>
          </a:p>
          <a:p>
            <a:r>
              <a:rPr lang="en-US" dirty="0"/>
              <a:t>A relvar has the following two parts:</a:t>
            </a:r>
          </a:p>
          <a:p>
            <a:pPr lvl="1"/>
            <a:r>
              <a:rPr lang="en-US" dirty="0"/>
              <a:t>The heading contains the names of the attributes</a:t>
            </a:r>
          </a:p>
          <a:p>
            <a:pPr lvl="1"/>
            <a:r>
              <a:rPr lang="en-US" dirty="0"/>
              <a:t>The body contains the relation</a:t>
            </a:r>
          </a:p>
        </p:txBody>
      </p:sp>
    </p:spTree>
    <p:extLst>
      <p:ext uri="{BB962C8B-B14F-4D97-AF65-F5344CB8AC3E}">
        <p14:creationId xmlns:p14="http://schemas.microsoft.com/office/powerpoint/2010/main" val="577355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CF44E-E319-FF3A-4731-D72071FB6BDB}"/>
              </a:ext>
            </a:extLst>
          </p:cNvPr>
          <p:cNvSpPr>
            <a:spLocks noGrp="1"/>
          </p:cNvSpPr>
          <p:nvPr>
            <p:ph type="title"/>
          </p:nvPr>
        </p:nvSpPr>
        <p:spPr/>
        <p:txBody>
          <a:bodyPr/>
          <a:lstStyle/>
          <a:p>
            <a:r>
              <a:rPr lang="en-US" dirty="0"/>
              <a:t>Relational Set Operators (1 of 7)</a:t>
            </a:r>
          </a:p>
        </p:txBody>
      </p:sp>
      <p:pic>
        <p:nvPicPr>
          <p:cNvPr id="7" name="Content Placeholder 6" descr="Three select options are discussed here. 1. When you select all yields, the original and the new table appears identical. 2. When you select only price less than 2 U S dollar yields, you get two results. 3. When you select only P underscore code is equal to 311452 yields, you get only 1 result."/>
          <p:cNvPicPr>
            <a:picLocks noGrp="1" noChangeAspect="1"/>
          </p:cNvPicPr>
          <p:nvPr>
            <p:ph sz="half" idx="13"/>
          </p:nvPr>
        </p:nvPicPr>
        <p:blipFill>
          <a:blip r:embed="rId2" cstate="email">
            <a:extLst>
              <a:ext uri="{28A0092B-C50C-407E-A947-70E740481C1C}">
                <a14:useLocalDpi xmlns:a14="http://schemas.microsoft.com/office/drawing/2010/main"/>
              </a:ext>
            </a:extLst>
          </a:blip>
          <a:stretch>
            <a:fillRect/>
          </a:stretch>
        </p:blipFill>
        <p:spPr>
          <a:xfrm>
            <a:off x="476843" y="2015559"/>
            <a:ext cx="2877143" cy="1137264"/>
          </a:xfrm>
        </p:spPr>
      </p:pic>
      <p:sp>
        <p:nvSpPr>
          <p:cNvPr id="4" name="Content Placeholder 3">
            <a:extLst>
              <a:ext uri="{FF2B5EF4-FFF2-40B4-BE49-F238E27FC236}">
                <a16:creationId xmlns:a16="http://schemas.microsoft.com/office/drawing/2014/main" id="{C640D39B-C52D-EF86-426A-068BE212E5E5}"/>
              </a:ext>
            </a:extLst>
          </p:cNvPr>
          <p:cNvSpPr>
            <a:spLocks noGrp="1"/>
          </p:cNvSpPr>
          <p:nvPr>
            <p:ph sz="half" idx="2"/>
          </p:nvPr>
        </p:nvSpPr>
        <p:spPr/>
        <p:txBody>
          <a:bodyPr/>
          <a:lstStyle/>
          <a:p>
            <a:r>
              <a:rPr lang="en-US" b="1" dirty="0"/>
              <a:t>Figure 3.4 </a:t>
            </a:r>
            <a:r>
              <a:rPr lang="en-US" dirty="0"/>
              <a:t>SELECT</a:t>
            </a:r>
          </a:p>
          <a:p>
            <a:r>
              <a:rPr lang="en-US" b="1" dirty="0"/>
              <a:t>SELECT</a:t>
            </a:r>
            <a:r>
              <a:rPr lang="en-US" dirty="0"/>
              <a:t> is an operator used to select a subset of rows</a:t>
            </a:r>
          </a:p>
          <a:p>
            <a:r>
              <a:rPr lang="en-US" dirty="0"/>
              <a:t>Also known as RESTRICT</a:t>
            </a:r>
          </a:p>
        </p:txBody>
      </p:sp>
      <p:pic>
        <p:nvPicPr>
          <p:cNvPr id="8" name="Content Placeholder 7" descr="Three project options are discussed here. 1. The price column appears, when you project all price yields. 2. The columns, P underscore Description and price appears when you project P underscore Description and price yields. 3. The columns P underscore code and price appears when you project P underscore code and price yields. "/>
          <p:cNvPicPr>
            <a:picLocks noGrp="1" noChangeAspect="1"/>
          </p:cNvPicPr>
          <p:nvPr>
            <p:ph sz="half" idx="14"/>
          </p:nvPr>
        </p:nvPicPr>
        <p:blipFill>
          <a:blip r:embed="rId3" cstate="email">
            <a:extLst>
              <a:ext uri="{28A0092B-C50C-407E-A947-70E740481C1C}">
                <a14:useLocalDpi xmlns:a14="http://schemas.microsoft.com/office/drawing/2010/main"/>
              </a:ext>
            </a:extLst>
          </a:blip>
          <a:stretch>
            <a:fillRect/>
          </a:stretch>
        </p:blipFill>
        <p:spPr>
          <a:xfrm>
            <a:off x="476843" y="3871353"/>
            <a:ext cx="2876550" cy="1958286"/>
          </a:xfrm>
        </p:spPr>
      </p:pic>
      <p:sp>
        <p:nvSpPr>
          <p:cNvPr id="6" name="Content Placeholder 5">
            <a:extLst>
              <a:ext uri="{FF2B5EF4-FFF2-40B4-BE49-F238E27FC236}">
                <a16:creationId xmlns:a16="http://schemas.microsoft.com/office/drawing/2014/main" id="{FAA1BA77-FFB0-2F03-14AE-E7E039F92F83}"/>
              </a:ext>
            </a:extLst>
          </p:cNvPr>
          <p:cNvSpPr>
            <a:spLocks noGrp="1"/>
          </p:cNvSpPr>
          <p:nvPr>
            <p:ph sz="half" idx="15"/>
          </p:nvPr>
        </p:nvSpPr>
        <p:spPr/>
        <p:txBody>
          <a:bodyPr/>
          <a:lstStyle/>
          <a:p>
            <a:r>
              <a:rPr lang="en-US" b="1" dirty="0"/>
              <a:t>Figure 3.5 </a:t>
            </a:r>
            <a:r>
              <a:rPr lang="en-US" dirty="0"/>
              <a:t>PROJECT</a:t>
            </a:r>
          </a:p>
          <a:p>
            <a:r>
              <a:rPr lang="en-US" b="1" dirty="0"/>
              <a:t>PROJECT</a:t>
            </a:r>
            <a:r>
              <a:rPr lang="en-US" dirty="0"/>
              <a:t> is an operator used to select a subset of columns</a:t>
            </a:r>
          </a:p>
        </p:txBody>
      </p:sp>
    </p:spTree>
    <p:extLst>
      <p:ext uri="{BB962C8B-B14F-4D97-AF65-F5344CB8AC3E}">
        <p14:creationId xmlns:p14="http://schemas.microsoft.com/office/powerpoint/2010/main" val="3986006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CF44E-E319-FF3A-4731-D72071FB6BDB}"/>
              </a:ext>
            </a:extLst>
          </p:cNvPr>
          <p:cNvSpPr>
            <a:spLocks noGrp="1"/>
          </p:cNvSpPr>
          <p:nvPr>
            <p:ph type="title"/>
          </p:nvPr>
        </p:nvSpPr>
        <p:spPr/>
        <p:txBody>
          <a:bodyPr/>
          <a:lstStyle/>
          <a:p>
            <a:r>
              <a:rPr lang="en-US" dirty="0"/>
              <a:t>Relational Set Operators (2 of 7)</a:t>
            </a:r>
          </a:p>
        </p:txBody>
      </p:sp>
      <p:pic>
        <p:nvPicPr>
          <p:cNvPr id="7" name="Content Placeholder 6" descr="Two tables with same attributes yields into one table with all the rows merged seamlessly."/>
          <p:cNvPicPr>
            <a:picLocks noGrp="1" noChangeAspect="1"/>
          </p:cNvPicPr>
          <p:nvPr>
            <p:ph sz="half" idx="13"/>
          </p:nvPr>
        </p:nvPicPr>
        <p:blipFill>
          <a:blip r:embed="rId2" cstate="email">
            <a:extLst>
              <a:ext uri="{28A0092B-C50C-407E-A947-70E740481C1C}">
                <a14:useLocalDpi xmlns:a14="http://schemas.microsoft.com/office/drawing/2010/main"/>
              </a:ext>
            </a:extLst>
          </a:blip>
          <a:stretch>
            <a:fillRect/>
          </a:stretch>
        </p:blipFill>
        <p:spPr>
          <a:xfrm>
            <a:off x="476250" y="2620098"/>
            <a:ext cx="3147949" cy="500491"/>
          </a:xfrm>
        </p:spPr>
      </p:pic>
      <p:sp>
        <p:nvSpPr>
          <p:cNvPr id="4" name="Content Placeholder 3">
            <a:extLst>
              <a:ext uri="{FF2B5EF4-FFF2-40B4-BE49-F238E27FC236}">
                <a16:creationId xmlns:a16="http://schemas.microsoft.com/office/drawing/2014/main" id="{C640D39B-C52D-EF86-426A-068BE212E5E5}"/>
              </a:ext>
            </a:extLst>
          </p:cNvPr>
          <p:cNvSpPr>
            <a:spLocks noGrp="1"/>
          </p:cNvSpPr>
          <p:nvPr>
            <p:ph sz="half" idx="2"/>
          </p:nvPr>
        </p:nvSpPr>
        <p:spPr/>
        <p:txBody>
          <a:bodyPr/>
          <a:lstStyle/>
          <a:p>
            <a:r>
              <a:rPr lang="en-US" b="1" dirty="0"/>
              <a:t>Figure 3.6 </a:t>
            </a:r>
            <a:r>
              <a:rPr lang="en-US" dirty="0"/>
              <a:t>UNION</a:t>
            </a:r>
          </a:p>
          <a:p>
            <a:r>
              <a:rPr lang="en-US" b="1" dirty="0"/>
              <a:t>UNION</a:t>
            </a:r>
            <a:r>
              <a:rPr lang="en-US" dirty="0"/>
              <a:t> is an operator used to merge two tables into a new table, dropping duplicate rows</a:t>
            </a:r>
          </a:p>
          <a:p>
            <a:r>
              <a:rPr lang="en-US" dirty="0"/>
              <a:t>The tables must be </a:t>
            </a:r>
            <a:r>
              <a:rPr lang="en-US" b="1" dirty="0"/>
              <a:t>union-compatible</a:t>
            </a:r>
          </a:p>
        </p:txBody>
      </p:sp>
      <p:pic>
        <p:nvPicPr>
          <p:cNvPr id="8" name="Content Placeholder 7" descr="The intersect yields the student name, Franklin Johnson, which appears in two different tables; one meant for students and another meant for employees."/>
          <p:cNvPicPr>
            <a:picLocks noGrp="1" noChangeAspect="1"/>
          </p:cNvPicPr>
          <p:nvPr>
            <p:ph sz="half" idx="14"/>
          </p:nvPr>
        </p:nvPicPr>
        <p:blipFill>
          <a:blip r:embed="rId3" cstate="email">
            <a:extLst>
              <a:ext uri="{28A0092B-C50C-407E-A947-70E740481C1C}">
                <a14:useLocalDpi xmlns:a14="http://schemas.microsoft.com/office/drawing/2010/main"/>
              </a:ext>
            </a:extLst>
          </a:blip>
          <a:stretch>
            <a:fillRect/>
          </a:stretch>
        </p:blipFill>
        <p:spPr>
          <a:xfrm>
            <a:off x="476843" y="4390558"/>
            <a:ext cx="3147949" cy="410201"/>
          </a:xfrm>
        </p:spPr>
      </p:pic>
      <p:sp>
        <p:nvSpPr>
          <p:cNvPr id="6" name="Content Placeholder 5">
            <a:extLst>
              <a:ext uri="{FF2B5EF4-FFF2-40B4-BE49-F238E27FC236}">
                <a16:creationId xmlns:a16="http://schemas.microsoft.com/office/drawing/2014/main" id="{FAA1BA77-FFB0-2F03-14AE-E7E039F92F83}"/>
              </a:ext>
            </a:extLst>
          </p:cNvPr>
          <p:cNvSpPr>
            <a:spLocks noGrp="1"/>
          </p:cNvSpPr>
          <p:nvPr>
            <p:ph sz="half" idx="15"/>
          </p:nvPr>
        </p:nvSpPr>
        <p:spPr/>
        <p:txBody>
          <a:bodyPr/>
          <a:lstStyle/>
          <a:p>
            <a:r>
              <a:rPr lang="en-US" b="1" dirty="0"/>
              <a:t>Figure 3.7 </a:t>
            </a:r>
            <a:r>
              <a:rPr lang="en-US" dirty="0"/>
              <a:t>INTERSECT</a:t>
            </a:r>
          </a:p>
          <a:p>
            <a:r>
              <a:rPr lang="en-US" b="1" dirty="0"/>
              <a:t>INTERSECT</a:t>
            </a:r>
            <a:r>
              <a:rPr lang="en-US" dirty="0"/>
              <a:t> is an operator used to yield only the rows that are common to two union-compatible tables</a:t>
            </a:r>
          </a:p>
        </p:txBody>
      </p:sp>
    </p:spTree>
    <p:extLst>
      <p:ext uri="{BB962C8B-B14F-4D97-AF65-F5344CB8AC3E}">
        <p14:creationId xmlns:p14="http://schemas.microsoft.com/office/powerpoint/2010/main" val="3164785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CF44E-E319-FF3A-4731-D72071FB6BDB}"/>
              </a:ext>
            </a:extLst>
          </p:cNvPr>
          <p:cNvSpPr>
            <a:spLocks noGrp="1"/>
          </p:cNvSpPr>
          <p:nvPr>
            <p:ph type="title"/>
          </p:nvPr>
        </p:nvSpPr>
        <p:spPr/>
        <p:txBody>
          <a:bodyPr/>
          <a:lstStyle/>
          <a:p>
            <a:r>
              <a:rPr lang="en-US" dirty="0"/>
              <a:t>Relational Set Operators (3 of 7)</a:t>
            </a:r>
          </a:p>
        </p:txBody>
      </p:sp>
      <p:pic>
        <p:nvPicPr>
          <p:cNvPr id="7" name="Content Placeholder 6" descr="The difference yields only the names of students that are unique to the first table and is not found in the second table.  "/>
          <p:cNvPicPr>
            <a:picLocks noGrp="1" noChangeAspect="1"/>
          </p:cNvPicPr>
          <p:nvPr>
            <p:ph sz="half" idx="13"/>
          </p:nvPr>
        </p:nvPicPr>
        <p:blipFill>
          <a:blip r:embed="rId2" cstate="email">
            <a:extLst>
              <a:ext uri="{28A0092B-C50C-407E-A947-70E740481C1C}">
                <a14:useLocalDpi xmlns:a14="http://schemas.microsoft.com/office/drawing/2010/main"/>
              </a:ext>
            </a:extLst>
          </a:blip>
          <a:stretch>
            <a:fillRect/>
          </a:stretch>
        </p:blipFill>
        <p:spPr>
          <a:xfrm>
            <a:off x="476250" y="2660703"/>
            <a:ext cx="3147949" cy="411619"/>
          </a:xfrm>
        </p:spPr>
      </p:pic>
      <p:sp>
        <p:nvSpPr>
          <p:cNvPr id="4" name="Content Placeholder 3">
            <a:extLst>
              <a:ext uri="{FF2B5EF4-FFF2-40B4-BE49-F238E27FC236}">
                <a16:creationId xmlns:a16="http://schemas.microsoft.com/office/drawing/2014/main" id="{C640D39B-C52D-EF86-426A-068BE212E5E5}"/>
              </a:ext>
            </a:extLst>
          </p:cNvPr>
          <p:cNvSpPr>
            <a:spLocks noGrp="1"/>
          </p:cNvSpPr>
          <p:nvPr>
            <p:ph sz="half" idx="2"/>
          </p:nvPr>
        </p:nvSpPr>
        <p:spPr/>
        <p:txBody>
          <a:bodyPr/>
          <a:lstStyle/>
          <a:p>
            <a:r>
              <a:rPr lang="en-US" b="1" dirty="0"/>
              <a:t>Figure 3.8 </a:t>
            </a:r>
            <a:r>
              <a:rPr lang="en-US" dirty="0"/>
              <a:t>DIFFERENCE</a:t>
            </a:r>
          </a:p>
          <a:p>
            <a:r>
              <a:rPr lang="en-US" b="1" dirty="0"/>
              <a:t>DIFFERENCE</a:t>
            </a:r>
            <a:r>
              <a:rPr lang="en-US" dirty="0"/>
              <a:t> is an operator used to yield all rows from one table that are not found in another union-compatible table</a:t>
            </a:r>
            <a:endParaRPr lang="en-US" b="1" dirty="0"/>
          </a:p>
        </p:txBody>
      </p:sp>
      <p:pic>
        <p:nvPicPr>
          <p:cNvPr id="8" name="Content Placeholder 7" descr="The first table has 6 rows while the second table has 3 rows. The product yield merges the columns from both the tables and produces 18 rows."/>
          <p:cNvPicPr>
            <a:picLocks noGrp="1" noChangeAspect="1"/>
          </p:cNvPicPr>
          <p:nvPr>
            <p:ph sz="half" idx="14"/>
          </p:nvPr>
        </p:nvPicPr>
        <p:blipFill>
          <a:blip r:embed="rId3" cstate="email">
            <a:extLst>
              <a:ext uri="{28A0092B-C50C-407E-A947-70E740481C1C}">
                <a14:useLocalDpi xmlns:a14="http://schemas.microsoft.com/office/drawing/2010/main"/>
              </a:ext>
            </a:extLst>
          </a:blip>
          <a:stretch>
            <a:fillRect/>
          </a:stretch>
        </p:blipFill>
        <p:spPr>
          <a:xfrm>
            <a:off x="476250" y="4403194"/>
            <a:ext cx="3147950" cy="1065393"/>
          </a:xfrm>
        </p:spPr>
      </p:pic>
      <p:sp>
        <p:nvSpPr>
          <p:cNvPr id="6" name="Content Placeholder 5">
            <a:extLst>
              <a:ext uri="{FF2B5EF4-FFF2-40B4-BE49-F238E27FC236}">
                <a16:creationId xmlns:a16="http://schemas.microsoft.com/office/drawing/2014/main" id="{FAA1BA77-FFB0-2F03-14AE-E7E039F92F83}"/>
              </a:ext>
            </a:extLst>
          </p:cNvPr>
          <p:cNvSpPr>
            <a:spLocks noGrp="1"/>
          </p:cNvSpPr>
          <p:nvPr>
            <p:ph sz="half" idx="15"/>
          </p:nvPr>
        </p:nvSpPr>
        <p:spPr/>
        <p:txBody>
          <a:bodyPr/>
          <a:lstStyle/>
          <a:p>
            <a:r>
              <a:rPr lang="en-US" b="1" dirty="0"/>
              <a:t>Figure 3.9 </a:t>
            </a:r>
            <a:r>
              <a:rPr lang="en-US" dirty="0"/>
              <a:t>PRODUCT</a:t>
            </a:r>
          </a:p>
          <a:p>
            <a:r>
              <a:rPr lang="en-US" b="1" dirty="0"/>
              <a:t>PRODUCT</a:t>
            </a:r>
            <a:r>
              <a:rPr lang="en-US" dirty="0"/>
              <a:t> is an operator used to yield all possible pairs of rows from two tables</a:t>
            </a:r>
          </a:p>
          <a:p>
            <a:r>
              <a:rPr lang="en-US" dirty="0"/>
              <a:t>Also known as the Cartesian product</a:t>
            </a:r>
          </a:p>
        </p:txBody>
      </p:sp>
    </p:spTree>
    <p:extLst>
      <p:ext uri="{BB962C8B-B14F-4D97-AF65-F5344CB8AC3E}">
        <p14:creationId xmlns:p14="http://schemas.microsoft.com/office/powerpoint/2010/main" val="915719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CF44E-E319-FF3A-4731-D72071FB6BDB}"/>
              </a:ext>
            </a:extLst>
          </p:cNvPr>
          <p:cNvSpPr>
            <a:spLocks noGrp="1"/>
          </p:cNvSpPr>
          <p:nvPr>
            <p:ph type="title"/>
          </p:nvPr>
        </p:nvSpPr>
        <p:spPr/>
        <p:txBody>
          <a:bodyPr/>
          <a:lstStyle/>
          <a:p>
            <a:r>
              <a:rPr lang="en-US" dirty="0"/>
              <a:t>Relational Set Operators (4 of 7)</a:t>
            </a:r>
          </a:p>
        </p:txBody>
      </p:sp>
      <p:pic>
        <p:nvPicPr>
          <p:cNvPr id="7" name="Content Placeholder 6" descr="Two tables named customer and agent with agent code as the common attribute. This common attribute helps link and merge the two tables. "/>
          <p:cNvPicPr>
            <a:picLocks noGrp="1" noChangeAspect="1"/>
          </p:cNvPicPr>
          <p:nvPr>
            <p:ph sz="half" idx="13"/>
          </p:nvPr>
        </p:nvPicPr>
        <p:blipFill>
          <a:blip r:embed="rId2" cstate="email">
            <a:extLst>
              <a:ext uri="{28A0092B-C50C-407E-A947-70E740481C1C}">
                <a14:useLocalDpi xmlns:a14="http://schemas.microsoft.com/office/drawing/2010/main"/>
              </a:ext>
            </a:extLst>
          </a:blip>
          <a:stretch>
            <a:fillRect/>
          </a:stretch>
        </p:blipFill>
        <p:spPr>
          <a:xfrm>
            <a:off x="476843" y="2300460"/>
            <a:ext cx="3147949" cy="831414"/>
          </a:xfrm>
        </p:spPr>
      </p:pic>
      <p:sp>
        <p:nvSpPr>
          <p:cNvPr id="4" name="Content Placeholder 3">
            <a:extLst>
              <a:ext uri="{FF2B5EF4-FFF2-40B4-BE49-F238E27FC236}">
                <a16:creationId xmlns:a16="http://schemas.microsoft.com/office/drawing/2014/main" id="{C640D39B-C52D-EF86-426A-068BE212E5E5}"/>
              </a:ext>
            </a:extLst>
          </p:cNvPr>
          <p:cNvSpPr>
            <a:spLocks noGrp="1"/>
          </p:cNvSpPr>
          <p:nvPr>
            <p:ph sz="half" idx="2"/>
          </p:nvPr>
        </p:nvSpPr>
        <p:spPr/>
        <p:txBody>
          <a:bodyPr/>
          <a:lstStyle/>
          <a:p>
            <a:r>
              <a:rPr lang="en-US" b="1" dirty="0"/>
              <a:t>Figure 3.10 </a:t>
            </a:r>
            <a:r>
              <a:rPr lang="en-US" dirty="0"/>
              <a:t>Two Tables that Will be Used in JOIN Illustrations</a:t>
            </a:r>
          </a:p>
          <a:p>
            <a:r>
              <a:rPr lang="en-US" b="1" dirty="0"/>
              <a:t>JOIN</a:t>
            </a:r>
            <a:r>
              <a:rPr lang="en-US" dirty="0"/>
              <a:t> allows information to be intelligently combined from two or more tables</a:t>
            </a:r>
            <a:endParaRPr lang="en-US" b="1" dirty="0"/>
          </a:p>
        </p:txBody>
      </p:sp>
      <p:pic>
        <p:nvPicPr>
          <p:cNvPr id="8" name="Content Placeholder 7" descr="Table representing the first step of a natural join. Here, each set of customer code, customer name and customer zip attribute corresponds with 4 different agent codes and agent phone numbers."/>
          <p:cNvPicPr>
            <a:picLocks noGrp="1" noChangeAspect="1"/>
          </p:cNvPicPr>
          <p:nvPr>
            <p:ph sz="half" idx="14"/>
          </p:nvPr>
        </p:nvPicPr>
        <p:blipFill>
          <a:blip r:embed="rId3" cstate="email">
            <a:extLst>
              <a:ext uri="{28A0092B-C50C-407E-A947-70E740481C1C}">
                <a14:useLocalDpi xmlns:a14="http://schemas.microsoft.com/office/drawing/2010/main"/>
              </a:ext>
            </a:extLst>
          </a:blip>
          <a:stretch>
            <a:fillRect/>
          </a:stretch>
        </p:blipFill>
        <p:spPr>
          <a:xfrm>
            <a:off x="476250" y="3753094"/>
            <a:ext cx="3147949" cy="2094898"/>
          </a:xfrm>
        </p:spPr>
      </p:pic>
      <p:sp>
        <p:nvSpPr>
          <p:cNvPr id="6" name="Content Placeholder 5">
            <a:extLst>
              <a:ext uri="{FF2B5EF4-FFF2-40B4-BE49-F238E27FC236}">
                <a16:creationId xmlns:a16="http://schemas.microsoft.com/office/drawing/2014/main" id="{FAA1BA77-FFB0-2F03-14AE-E7E039F92F83}"/>
              </a:ext>
            </a:extLst>
          </p:cNvPr>
          <p:cNvSpPr>
            <a:spLocks noGrp="1"/>
          </p:cNvSpPr>
          <p:nvPr>
            <p:ph sz="half" idx="15"/>
          </p:nvPr>
        </p:nvSpPr>
        <p:spPr/>
        <p:txBody>
          <a:bodyPr/>
          <a:lstStyle/>
          <a:p>
            <a:r>
              <a:rPr lang="en-US" b="1" dirty="0"/>
              <a:t>Figure 3.11 </a:t>
            </a:r>
            <a:r>
              <a:rPr lang="en-US" dirty="0"/>
              <a:t>Natural JOIN, Step 1: PRODUCT</a:t>
            </a:r>
          </a:p>
          <a:p>
            <a:r>
              <a:rPr lang="en-US" dirty="0"/>
              <a:t>A </a:t>
            </a:r>
            <a:r>
              <a:rPr lang="en-US" b="1" dirty="0"/>
              <a:t>natural join </a:t>
            </a:r>
            <a:r>
              <a:rPr lang="en-US" dirty="0"/>
              <a:t>links tables by selecting only the rows with common values in their common attribute(s)</a:t>
            </a:r>
          </a:p>
        </p:txBody>
      </p:sp>
    </p:spTree>
    <p:extLst>
      <p:ext uri="{BB962C8B-B14F-4D97-AF65-F5344CB8AC3E}">
        <p14:creationId xmlns:p14="http://schemas.microsoft.com/office/powerpoint/2010/main" val="9441626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CF44E-E319-FF3A-4731-D72071FB6BDB}"/>
              </a:ext>
            </a:extLst>
          </p:cNvPr>
          <p:cNvSpPr>
            <a:spLocks noGrp="1"/>
          </p:cNvSpPr>
          <p:nvPr>
            <p:ph type="title"/>
          </p:nvPr>
        </p:nvSpPr>
        <p:spPr/>
        <p:txBody>
          <a:bodyPr/>
          <a:lstStyle/>
          <a:p>
            <a:r>
              <a:rPr lang="en-US" dirty="0"/>
              <a:t>Relational Set Operators (5 of 7)</a:t>
            </a:r>
          </a:p>
        </p:txBody>
      </p:sp>
      <p:pic>
        <p:nvPicPr>
          <p:cNvPr id="7" name="Content Placeholder 6" descr="Table representing the second step of a natural join involving Select. Here only the rows having the same value for agent code appear; bringing down from 18 rows in step 1 to only 5 rows in step 2."/>
          <p:cNvPicPr>
            <a:picLocks noGrp="1" noChangeAspect="1"/>
          </p:cNvPicPr>
          <p:nvPr>
            <p:ph sz="half" idx="13"/>
          </p:nvPr>
        </p:nvPicPr>
        <p:blipFill>
          <a:blip r:embed="rId2" cstate="email">
            <a:extLst>
              <a:ext uri="{28A0092B-C50C-407E-A947-70E740481C1C}">
                <a14:useLocalDpi xmlns:a14="http://schemas.microsoft.com/office/drawing/2010/main"/>
              </a:ext>
            </a:extLst>
          </a:blip>
          <a:stretch>
            <a:fillRect/>
          </a:stretch>
        </p:blipFill>
        <p:spPr>
          <a:xfrm>
            <a:off x="476843" y="2370901"/>
            <a:ext cx="2957153" cy="474727"/>
          </a:xfrm>
        </p:spPr>
      </p:pic>
      <p:sp>
        <p:nvSpPr>
          <p:cNvPr id="4" name="Content Placeholder 3">
            <a:extLst>
              <a:ext uri="{FF2B5EF4-FFF2-40B4-BE49-F238E27FC236}">
                <a16:creationId xmlns:a16="http://schemas.microsoft.com/office/drawing/2014/main" id="{C640D39B-C52D-EF86-426A-068BE212E5E5}"/>
              </a:ext>
            </a:extLst>
          </p:cNvPr>
          <p:cNvSpPr>
            <a:spLocks noGrp="1"/>
          </p:cNvSpPr>
          <p:nvPr>
            <p:ph sz="half" idx="2"/>
          </p:nvPr>
        </p:nvSpPr>
        <p:spPr/>
        <p:txBody>
          <a:bodyPr/>
          <a:lstStyle/>
          <a:p>
            <a:r>
              <a:rPr lang="en-US" b="1" dirty="0"/>
              <a:t>Figure 3.12 </a:t>
            </a:r>
            <a:r>
              <a:rPr lang="en-US" dirty="0"/>
              <a:t>Natural JOIN, Step 2: SELECT</a:t>
            </a:r>
          </a:p>
          <a:p>
            <a:r>
              <a:rPr lang="en-US" dirty="0"/>
              <a:t>A SELECT is performed on the output of Step 1 to yield only the rows for which the AGENT_CODE values are equal</a:t>
            </a:r>
            <a:endParaRPr lang="en-US" b="1" dirty="0"/>
          </a:p>
        </p:txBody>
      </p:sp>
      <p:pic>
        <p:nvPicPr>
          <p:cNvPr id="8" name="Content Placeholder 7" descr="Table representing the third step of a natural join involving Project. Here, the rows are same as step 2. Only, the two duplicate columns from step 2 titled customer dot agent underscore code and agent dot agent underscore code has been merged into a single column called agent underscore code."/>
          <p:cNvPicPr>
            <a:picLocks noGrp="1" noChangeAspect="1"/>
          </p:cNvPicPr>
          <p:nvPr>
            <p:ph sz="half" idx="14"/>
          </p:nvPr>
        </p:nvPicPr>
        <p:blipFill>
          <a:blip r:embed="rId3" cstate="email">
            <a:extLst>
              <a:ext uri="{28A0092B-C50C-407E-A947-70E740481C1C}">
                <a14:useLocalDpi xmlns:a14="http://schemas.microsoft.com/office/drawing/2010/main"/>
              </a:ext>
            </a:extLst>
          </a:blip>
          <a:stretch>
            <a:fillRect/>
          </a:stretch>
        </p:blipFill>
        <p:spPr>
          <a:xfrm>
            <a:off x="477436" y="4249735"/>
            <a:ext cx="2956560" cy="693420"/>
          </a:xfrm>
        </p:spPr>
      </p:pic>
      <p:sp>
        <p:nvSpPr>
          <p:cNvPr id="6" name="Content Placeholder 5">
            <a:extLst>
              <a:ext uri="{FF2B5EF4-FFF2-40B4-BE49-F238E27FC236}">
                <a16:creationId xmlns:a16="http://schemas.microsoft.com/office/drawing/2014/main" id="{FAA1BA77-FFB0-2F03-14AE-E7E039F92F83}"/>
              </a:ext>
            </a:extLst>
          </p:cNvPr>
          <p:cNvSpPr>
            <a:spLocks noGrp="1"/>
          </p:cNvSpPr>
          <p:nvPr>
            <p:ph sz="half" idx="15"/>
          </p:nvPr>
        </p:nvSpPr>
        <p:spPr/>
        <p:txBody>
          <a:bodyPr/>
          <a:lstStyle/>
          <a:p>
            <a:r>
              <a:rPr lang="en-US" b="1" dirty="0"/>
              <a:t>Figure 3.13 </a:t>
            </a:r>
            <a:r>
              <a:rPr lang="en-US" dirty="0"/>
              <a:t>Natural JOIN, Step 3: PROJECT</a:t>
            </a:r>
          </a:p>
          <a:p>
            <a:r>
              <a:rPr lang="en-US" dirty="0"/>
              <a:t>A PROJECT is performed on the results of Step 2 to yield a single copy of each attribute</a:t>
            </a:r>
          </a:p>
        </p:txBody>
      </p:sp>
    </p:spTree>
    <p:extLst>
      <p:ext uri="{BB962C8B-B14F-4D97-AF65-F5344CB8AC3E}">
        <p14:creationId xmlns:p14="http://schemas.microsoft.com/office/powerpoint/2010/main" val="3600177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D558C-1C7A-F61B-32D3-DDB2706ED010}"/>
              </a:ext>
            </a:extLst>
          </p:cNvPr>
          <p:cNvSpPr>
            <a:spLocks noGrp="1"/>
          </p:cNvSpPr>
          <p:nvPr>
            <p:ph type="title"/>
          </p:nvPr>
        </p:nvSpPr>
        <p:spPr/>
        <p:txBody>
          <a:bodyPr/>
          <a:lstStyle/>
          <a:p>
            <a:r>
              <a:rPr lang="en-US" dirty="0"/>
              <a:t>Relational Set Operators (6 of 7)</a:t>
            </a:r>
          </a:p>
        </p:txBody>
      </p:sp>
      <p:sp>
        <p:nvSpPr>
          <p:cNvPr id="3" name="Content Placeholder 2">
            <a:extLst>
              <a:ext uri="{FF2B5EF4-FFF2-40B4-BE49-F238E27FC236}">
                <a16:creationId xmlns:a16="http://schemas.microsoft.com/office/drawing/2014/main" id="{4636F654-D568-0919-03D3-FCCE1F1F3A41}"/>
              </a:ext>
            </a:extLst>
          </p:cNvPr>
          <p:cNvSpPr>
            <a:spLocks noGrp="1"/>
          </p:cNvSpPr>
          <p:nvPr>
            <p:ph idx="1"/>
          </p:nvPr>
        </p:nvSpPr>
        <p:spPr/>
        <p:txBody>
          <a:bodyPr/>
          <a:lstStyle/>
          <a:p>
            <a:r>
              <a:rPr lang="en-US" altLang="en-US" dirty="0"/>
              <a:t>Other forms of JOIN include the following:</a:t>
            </a:r>
          </a:p>
          <a:p>
            <a:pPr lvl="1"/>
            <a:r>
              <a:rPr lang="en-US" altLang="en-US" sz="1900" b="1" dirty="0"/>
              <a:t>Equijoin</a:t>
            </a:r>
            <a:r>
              <a:rPr lang="en-US" altLang="en-US" sz="1900" dirty="0"/>
              <a:t> – links tables on the basis of an equality condition that compares specified columns of each table</a:t>
            </a:r>
          </a:p>
          <a:p>
            <a:pPr lvl="1"/>
            <a:r>
              <a:rPr lang="en-US" altLang="en-US" sz="1900" b="1" dirty="0"/>
              <a:t>Theta join </a:t>
            </a:r>
            <a:r>
              <a:rPr lang="en-US" altLang="en-US" sz="1900" dirty="0"/>
              <a:t>– </a:t>
            </a:r>
            <a:r>
              <a:rPr lang="en-US" sz="1900" dirty="0"/>
              <a:t>links tables using an inequality comparison operator</a:t>
            </a:r>
            <a:endParaRPr lang="en-US" altLang="en-US" sz="1900" dirty="0"/>
          </a:p>
          <a:p>
            <a:pPr lvl="1"/>
            <a:r>
              <a:rPr lang="en-US" altLang="en-US" sz="1900" b="1" dirty="0"/>
              <a:t>Inner join </a:t>
            </a:r>
            <a:r>
              <a:rPr lang="en-US" altLang="en-US" sz="1900" dirty="0"/>
              <a:t>– only returns matched records from the tables that are being joined</a:t>
            </a:r>
          </a:p>
          <a:p>
            <a:pPr lvl="1"/>
            <a:r>
              <a:rPr lang="en-US" altLang="en-US" sz="1900" b="1" dirty="0"/>
              <a:t>Outer join </a:t>
            </a:r>
            <a:r>
              <a:rPr lang="en-US" altLang="en-US" sz="1900" dirty="0"/>
              <a:t>– matched pairs are retained and unmatched values in the other table are left null </a:t>
            </a:r>
          </a:p>
          <a:p>
            <a:pPr lvl="2"/>
            <a:r>
              <a:rPr lang="en-US" altLang="en-US" sz="1900" b="1" dirty="0"/>
              <a:t>Left outer join</a:t>
            </a:r>
            <a:r>
              <a:rPr lang="en-US" altLang="en-US" sz="1900" dirty="0"/>
              <a:t>: yields all of the rows in the first table, including those that do not have a matching value in the second table </a:t>
            </a:r>
          </a:p>
          <a:p>
            <a:pPr lvl="2"/>
            <a:r>
              <a:rPr lang="en-US" altLang="en-US" sz="1900" b="1" dirty="0"/>
              <a:t>Right outer join</a:t>
            </a:r>
            <a:r>
              <a:rPr lang="en-US" altLang="en-US" sz="1900" dirty="0"/>
              <a:t>: yields all of the rows in the second table, including those that do not have matching values in the first table </a:t>
            </a:r>
          </a:p>
          <a:p>
            <a:pPr lvl="2"/>
            <a:endParaRPr lang="en-US" altLang="en-US" dirty="0"/>
          </a:p>
          <a:p>
            <a:endParaRPr lang="en-US" dirty="0"/>
          </a:p>
        </p:txBody>
      </p:sp>
    </p:spTree>
    <p:extLst>
      <p:ext uri="{BB962C8B-B14F-4D97-AF65-F5344CB8AC3E}">
        <p14:creationId xmlns:p14="http://schemas.microsoft.com/office/powerpoint/2010/main" val="964170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5C379-3A1C-CFD7-11F8-670EB3A49466}"/>
              </a:ext>
            </a:extLst>
          </p:cNvPr>
          <p:cNvSpPr>
            <a:spLocks noGrp="1"/>
          </p:cNvSpPr>
          <p:nvPr>
            <p:ph type="title"/>
          </p:nvPr>
        </p:nvSpPr>
        <p:spPr/>
        <p:txBody>
          <a:bodyPr/>
          <a:lstStyle/>
          <a:p>
            <a:r>
              <a:rPr lang="en-US" dirty="0"/>
              <a:t>Relational Set Operators (7 of 7)</a:t>
            </a:r>
          </a:p>
        </p:txBody>
      </p:sp>
      <p:pic>
        <p:nvPicPr>
          <p:cNvPr id="5" name="Content Placeholder 4" descr="Table 2 titled P underscore code with 3 values divides table 1 with 20 rows and two columns titled P underscore code and customer underscore code to yield table 3 titled customer underscore code with 2 values."/>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1306729" y="1690692"/>
            <a:ext cx="4480739" cy="2180891"/>
          </a:xfrm>
        </p:spPr>
      </p:pic>
      <p:sp>
        <p:nvSpPr>
          <p:cNvPr id="4" name="Content Placeholder 3">
            <a:extLst>
              <a:ext uri="{FF2B5EF4-FFF2-40B4-BE49-F238E27FC236}">
                <a16:creationId xmlns:a16="http://schemas.microsoft.com/office/drawing/2014/main" id="{31741A48-D0C3-6869-63E6-ADFF774C3E4D}"/>
              </a:ext>
            </a:extLst>
          </p:cNvPr>
          <p:cNvSpPr>
            <a:spLocks noGrp="1"/>
          </p:cNvSpPr>
          <p:nvPr>
            <p:ph sz="half" idx="2"/>
          </p:nvPr>
        </p:nvSpPr>
        <p:spPr/>
        <p:txBody>
          <a:bodyPr/>
          <a:lstStyle/>
          <a:p>
            <a:r>
              <a:rPr lang="en-US" b="1" dirty="0"/>
              <a:t>Figure 3.16  </a:t>
            </a:r>
            <a:r>
              <a:rPr lang="en-US" dirty="0"/>
              <a:t>DIVIDE</a:t>
            </a:r>
          </a:p>
          <a:p>
            <a:r>
              <a:rPr lang="en-US" dirty="0"/>
              <a:t>The </a:t>
            </a:r>
            <a:r>
              <a:rPr lang="en-US" b="1" dirty="0"/>
              <a:t>DIVIDE</a:t>
            </a:r>
            <a:r>
              <a:rPr lang="en-US" dirty="0"/>
              <a:t> operator is used to answer questions about one set of data being associated with all values of data in another set of data</a:t>
            </a:r>
          </a:p>
        </p:txBody>
      </p:sp>
    </p:spTree>
    <p:extLst>
      <p:ext uri="{BB962C8B-B14F-4D97-AF65-F5344CB8AC3E}">
        <p14:creationId xmlns:p14="http://schemas.microsoft.com/office/powerpoint/2010/main" val="1397059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54CD94-D75F-6FC7-3B3B-186438BE2AA8}"/>
              </a:ext>
            </a:extLst>
          </p:cNvPr>
          <p:cNvSpPr>
            <a:spLocks noGrp="1"/>
          </p:cNvSpPr>
          <p:nvPr>
            <p:ph type="title"/>
          </p:nvPr>
        </p:nvSpPr>
        <p:spPr>
          <a:xfrm>
            <a:off x="476843" y="473245"/>
            <a:ext cx="11241915" cy="1217447"/>
          </a:xfrm>
        </p:spPr>
        <p:txBody>
          <a:bodyPr/>
          <a:lstStyle/>
          <a:p>
            <a:r>
              <a:rPr lang="en-US" dirty="0"/>
              <a:t>Knowledge Check Activity 3-2</a:t>
            </a:r>
          </a:p>
        </p:txBody>
      </p:sp>
      <p:sp>
        <p:nvSpPr>
          <p:cNvPr id="15" name="Content Placeholder 2">
            <a:extLst>
              <a:ext uri="{FF2B5EF4-FFF2-40B4-BE49-F238E27FC236}">
                <a16:creationId xmlns:a16="http://schemas.microsoft.com/office/drawing/2014/main" id="{5464F008-21F9-FCFB-BF06-39C357DBA52E}"/>
              </a:ext>
            </a:extLst>
          </p:cNvPr>
          <p:cNvSpPr>
            <a:spLocks noGrp="1"/>
          </p:cNvSpPr>
          <p:nvPr>
            <p:ph idx="1"/>
          </p:nvPr>
        </p:nvSpPr>
        <p:spPr>
          <a:xfrm>
            <a:off x="476843" y="1825625"/>
            <a:ext cx="11241915" cy="4351338"/>
          </a:xfrm>
        </p:spPr>
        <p:txBody>
          <a:bodyPr/>
          <a:lstStyle/>
          <a:p>
            <a:pPr lvl="0"/>
            <a:r>
              <a:rPr lang="en-US" altLang="zh-CN" sz="2400" b="1" dirty="0"/>
              <a:t>Which relational algebra operators can be applied to a pair of tables that are not union-compatible?</a:t>
            </a:r>
            <a:endParaRPr lang="zh-CN" altLang="zh-CN" sz="2400" dirty="0"/>
          </a:p>
        </p:txBody>
      </p:sp>
    </p:spTree>
    <p:extLst>
      <p:ext uri="{BB962C8B-B14F-4D97-AF65-F5344CB8AC3E}">
        <p14:creationId xmlns:p14="http://schemas.microsoft.com/office/powerpoint/2010/main" val="22472811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0B051F-5E4A-17A8-0397-5C5E0136DBD4}"/>
              </a:ext>
            </a:extLst>
          </p:cNvPr>
          <p:cNvSpPr>
            <a:spLocks noGrp="1"/>
          </p:cNvSpPr>
          <p:nvPr>
            <p:ph type="title"/>
          </p:nvPr>
        </p:nvSpPr>
        <p:spPr>
          <a:xfrm>
            <a:off x="476843" y="473245"/>
            <a:ext cx="11241915" cy="1217447"/>
          </a:xfrm>
        </p:spPr>
        <p:txBody>
          <a:bodyPr/>
          <a:lstStyle/>
          <a:p>
            <a:r>
              <a:rPr lang="en-US" dirty="0"/>
              <a:t>Knowledge Check Activity 3-2: Answer</a:t>
            </a:r>
          </a:p>
        </p:txBody>
      </p:sp>
      <p:sp>
        <p:nvSpPr>
          <p:cNvPr id="12" name="Content Placeholder 3">
            <a:extLst>
              <a:ext uri="{FF2B5EF4-FFF2-40B4-BE49-F238E27FC236}">
                <a16:creationId xmlns:a16="http://schemas.microsoft.com/office/drawing/2014/main" id="{945F9FD1-AEB1-00C2-F6D0-11C11AF9B426}"/>
              </a:ext>
            </a:extLst>
          </p:cNvPr>
          <p:cNvSpPr>
            <a:spLocks noGrp="1"/>
          </p:cNvSpPr>
          <p:nvPr>
            <p:ph sz="half" idx="2"/>
          </p:nvPr>
        </p:nvSpPr>
        <p:spPr>
          <a:xfrm>
            <a:off x="475042" y="1728122"/>
            <a:ext cx="11241915" cy="2621900"/>
          </a:xfrm>
        </p:spPr>
        <p:txBody>
          <a:bodyPr/>
          <a:lstStyle/>
          <a:p>
            <a:pPr lvl="0"/>
            <a:r>
              <a:rPr lang="en-US" altLang="zh-CN" b="1" dirty="0"/>
              <a:t>Which relational algebra operators can be applied to a pair of tables that are not union-compatible?</a:t>
            </a:r>
            <a:endParaRPr lang="zh-CN" altLang="zh-CN" dirty="0"/>
          </a:p>
          <a:p>
            <a:r>
              <a:rPr lang="en-US" b="1" dirty="0"/>
              <a:t>Answer: </a:t>
            </a:r>
            <a:r>
              <a:rPr lang="en-US" altLang="zh-CN" dirty="0"/>
              <a:t>The Product, Join, and Divide operators can be applied to a pair of tables that are not union-compatible.  Divide does place specific requirements on the tables to be operated on; however, those requirements do not include union-compatibility.  Select (or Restrict) and Project are performed on individual tables, not pairs of tables.  (Note that if two tables are joined, then the result is a single table and the Select or Project operator is performed on that single table.)</a:t>
            </a:r>
            <a:endParaRPr lang="zh-CN" altLang="zh-CN" dirty="0"/>
          </a:p>
        </p:txBody>
      </p:sp>
    </p:spTree>
    <p:extLst>
      <p:ext uri="{BB962C8B-B14F-4D97-AF65-F5344CB8AC3E}">
        <p14:creationId xmlns:p14="http://schemas.microsoft.com/office/powerpoint/2010/main" val="29808418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2E301-9F95-97E2-A76E-4441A89E7D84}"/>
              </a:ext>
            </a:extLst>
          </p:cNvPr>
          <p:cNvSpPr>
            <a:spLocks noGrp="1"/>
          </p:cNvSpPr>
          <p:nvPr>
            <p:ph type="title"/>
          </p:nvPr>
        </p:nvSpPr>
        <p:spPr/>
        <p:txBody>
          <a:bodyPr/>
          <a:lstStyle/>
          <a:p>
            <a:r>
              <a:rPr lang="en-US" dirty="0"/>
              <a:t>The Data Dictionary and the System Catalog</a:t>
            </a:r>
          </a:p>
        </p:txBody>
      </p:sp>
      <p:sp>
        <p:nvSpPr>
          <p:cNvPr id="3" name="Content Placeholder 2">
            <a:extLst>
              <a:ext uri="{FF2B5EF4-FFF2-40B4-BE49-F238E27FC236}">
                <a16:creationId xmlns:a16="http://schemas.microsoft.com/office/drawing/2014/main" id="{6B687182-7602-0674-9135-1EE33A27A63B}"/>
              </a:ext>
            </a:extLst>
          </p:cNvPr>
          <p:cNvSpPr>
            <a:spLocks noGrp="1"/>
          </p:cNvSpPr>
          <p:nvPr>
            <p:ph idx="1"/>
          </p:nvPr>
        </p:nvSpPr>
        <p:spPr/>
        <p:txBody>
          <a:bodyPr/>
          <a:lstStyle/>
          <a:p>
            <a:r>
              <a:rPr lang="en-US" altLang="en-US" dirty="0"/>
              <a:t>The data dictionary provides a detailed description of all tables in the database created by the user and designer </a:t>
            </a:r>
          </a:p>
          <a:p>
            <a:pPr lvl="1"/>
            <a:r>
              <a:rPr lang="en-US" altLang="en-US" dirty="0"/>
              <a:t>It is sometimes described as “the database designer’s database” because it records the design decisions about tables and their structures</a:t>
            </a:r>
          </a:p>
          <a:p>
            <a:r>
              <a:rPr lang="en-US" altLang="en-US" dirty="0"/>
              <a:t>The system catalog is a detailed system data dictionary that describes all objects within the database </a:t>
            </a:r>
          </a:p>
          <a:p>
            <a:r>
              <a:rPr lang="en-US" altLang="en-US" dirty="0"/>
              <a:t>Homonyms and synonyms must be avoided to lessen confusion</a:t>
            </a:r>
          </a:p>
          <a:p>
            <a:pPr lvl="2"/>
            <a:r>
              <a:rPr lang="en-US" altLang="en-US" dirty="0"/>
              <a:t>Homonym – same name is used to label different attributes </a:t>
            </a:r>
          </a:p>
          <a:p>
            <a:pPr lvl="2"/>
            <a:r>
              <a:rPr lang="en-US" altLang="en-US" dirty="0"/>
              <a:t>Synonym – different names are used to describe the same attribute </a:t>
            </a:r>
          </a:p>
        </p:txBody>
      </p:sp>
    </p:spTree>
    <p:extLst>
      <p:ext uri="{BB962C8B-B14F-4D97-AF65-F5344CB8AC3E}">
        <p14:creationId xmlns:p14="http://schemas.microsoft.com/office/powerpoint/2010/main" val="2991267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E8CED-0640-BED7-DABD-BB00CAC8AB92}"/>
              </a:ext>
            </a:extLst>
          </p:cNvPr>
          <p:cNvSpPr>
            <a:spLocks noGrp="1"/>
          </p:cNvSpPr>
          <p:nvPr>
            <p:ph type="title"/>
          </p:nvPr>
        </p:nvSpPr>
        <p:spPr/>
        <p:txBody>
          <a:bodyPr/>
          <a:lstStyle/>
          <a:p>
            <a:r>
              <a:rPr lang="en-US" dirty="0"/>
              <a:t>Relationships within the Relational Database (1 of 6)</a:t>
            </a:r>
          </a:p>
        </p:txBody>
      </p:sp>
      <p:sp>
        <p:nvSpPr>
          <p:cNvPr id="3" name="Content Placeholder 2">
            <a:extLst>
              <a:ext uri="{FF2B5EF4-FFF2-40B4-BE49-F238E27FC236}">
                <a16:creationId xmlns:a16="http://schemas.microsoft.com/office/drawing/2014/main" id="{0B3A8CE8-B4C1-03C6-8E04-651E015F89B8}"/>
              </a:ext>
            </a:extLst>
          </p:cNvPr>
          <p:cNvSpPr>
            <a:spLocks noGrp="1"/>
          </p:cNvSpPr>
          <p:nvPr>
            <p:ph idx="1"/>
          </p:nvPr>
        </p:nvSpPr>
        <p:spPr/>
        <p:txBody>
          <a:bodyPr/>
          <a:lstStyle/>
          <a:p>
            <a:r>
              <a:rPr lang="en-US" altLang="en-US" dirty="0"/>
              <a:t>The one-to-many (1:M) relationship is the norm for relational databases </a:t>
            </a:r>
          </a:p>
          <a:p>
            <a:r>
              <a:rPr lang="en-US" altLang="en-US" dirty="0"/>
              <a:t>In the one-to-one (1:1) relationship, one entity can be related to only one other entity and vice versa </a:t>
            </a:r>
          </a:p>
          <a:p>
            <a:r>
              <a:rPr lang="en-US" altLang="en-US" dirty="0"/>
              <a:t>The many-to-many (M:N) relationship can be implemented by creating a new entity in 1:M relationships with the original entities </a:t>
            </a:r>
          </a:p>
          <a:p>
            <a:pPr lvl="1"/>
            <a:r>
              <a:rPr lang="en-US" altLang="en-US" dirty="0"/>
              <a:t>A </a:t>
            </a:r>
            <a:r>
              <a:rPr lang="en-US" altLang="en-US" b="1" dirty="0"/>
              <a:t>composite entity </a:t>
            </a:r>
            <a:r>
              <a:rPr lang="en-US" altLang="en-US" dirty="0"/>
              <a:t>(i.e., </a:t>
            </a:r>
            <a:r>
              <a:rPr lang="en-US" altLang="en-US" b="1" dirty="0"/>
              <a:t>bridge</a:t>
            </a:r>
            <a:r>
              <a:rPr lang="en-US" altLang="en-US" dirty="0"/>
              <a:t> or </a:t>
            </a:r>
            <a:r>
              <a:rPr lang="en-US" altLang="en-US" b="1" dirty="0"/>
              <a:t>associative entity</a:t>
            </a:r>
            <a:r>
              <a:rPr lang="en-US" altLang="en-US" dirty="0"/>
              <a:t>) helps avoid problems inherent to M:N relationships</a:t>
            </a:r>
          </a:p>
          <a:p>
            <a:pPr lvl="2"/>
            <a:r>
              <a:rPr lang="en-US" altLang="en-US" dirty="0"/>
              <a:t>It includes the primary keys of tables to be linked</a:t>
            </a:r>
          </a:p>
          <a:p>
            <a:endParaRPr lang="en-US" dirty="0"/>
          </a:p>
        </p:txBody>
      </p:sp>
    </p:spTree>
    <p:extLst>
      <p:ext uri="{BB962C8B-B14F-4D97-AF65-F5344CB8AC3E}">
        <p14:creationId xmlns:p14="http://schemas.microsoft.com/office/powerpoint/2010/main" val="33254690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F80C7-3946-9813-DED7-618357227F56}"/>
              </a:ext>
            </a:extLst>
          </p:cNvPr>
          <p:cNvSpPr>
            <a:spLocks noGrp="1"/>
          </p:cNvSpPr>
          <p:nvPr>
            <p:ph type="title"/>
          </p:nvPr>
        </p:nvSpPr>
        <p:spPr/>
        <p:txBody>
          <a:bodyPr/>
          <a:lstStyle/>
          <a:p>
            <a:r>
              <a:rPr lang="en-US" dirty="0"/>
              <a:t>Relationships within the Relational Database (2 of 6)</a:t>
            </a:r>
          </a:p>
        </p:txBody>
      </p:sp>
      <p:pic>
        <p:nvPicPr>
          <p:cNvPr id="7" name="Content Placeholder 6" descr="Tables showing one to many relationship. Here, one and the only one course is available to one or many classes."/>
          <p:cNvPicPr>
            <a:picLocks noGrp="1" noChangeAspect="1"/>
          </p:cNvPicPr>
          <p:nvPr>
            <p:ph sz="half" idx="13"/>
          </p:nvPr>
        </p:nvPicPr>
        <p:blipFill>
          <a:blip r:embed="rId2">
            <a:extLst>
              <a:ext uri="{28A0092B-C50C-407E-A947-70E740481C1C}">
                <a14:useLocalDpi xmlns:a14="http://schemas.microsoft.com/office/drawing/2010/main"/>
              </a:ext>
            </a:extLst>
          </a:blip>
          <a:stretch>
            <a:fillRect/>
          </a:stretch>
        </p:blipFill>
        <p:spPr>
          <a:xfrm>
            <a:off x="779545" y="1825625"/>
            <a:ext cx="2483067" cy="821322"/>
          </a:xfrm>
        </p:spPr>
      </p:pic>
      <p:sp>
        <p:nvSpPr>
          <p:cNvPr id="4" name="Content Placeholder 3">
            <a:extLst>
              <a:ext uri="{FF2B5EF4-FFF2-40B4-BE49-F238E27FC236}">
                <a16:creationId xmlns:a16="http://schemas.microsoft.com/office/drawing/2014/main" id="{0008F60C-F048-0C8C-5B62-4C48390A2910}"/>
              </a:ext>
            </a:extLst>
          </p:cNvPr>
          <p:cNvSpPr>
            <a:spLocks noGrp="1"/>
          </p:cNvSpPr>
          <p:nvPr>
            <p:ph sz="half" idx="2"/>
          </p:nvPr>
        </p:nvSpPr>
        <p:spPr/>
        <p:txBody>
          <a:bodyPr/>
          <a:lstStyle/>
          <a:p>
            <a:r>
              <a:rPr lang="en-US" b="1" dirty="0"/>
              <a:t>Figure 3.19  </a:t>
            </a:r>
            <a:r>
              <a:rPr lang="en-US" dirty="0"/>
              <a:t>The 1:M Relationship between COURSE and CLASS</a:t>
            </a:r>
          </a:p>
        </p:txBody>
      </p:sp>
      <p:pic>
        <p:nvPicPr>
          <p:cNvPr id="8" name="Content Placeholder 7" descr="In the database named chapter 0 3 underscore Tiny College, two tables named course and class, have course code as the common attribute. It is observed that one course code corresponds with one or many class codes."/>
          <p:cNvPicPr>
            <a:picLocks noGrp="1" noChangeAspect="1"/>
          </p:cNvPicPr>
          <p:nvPr>
            <p:ph sz="half" idx="14"/>
          </p:nvPr>
        </p:nvPicPr>
        <p:blipFill>
          <a:blip r:embed="rId3" cstate="email">
            <a:extLst>
              <a:ext uri="{28A0092B-C50C-407E-A947-70E740481C1C}">
                <a14:useLocalDpi xmlns:a14="http://schemas.microsoft.com/office/drawing/2010/main"/>
              </a:ext>
            </a:extLst>
          </a:blip>
          <a:stretch>
            <a:fillRect/>
          </a:stretch>
        </p:blipFill>
        <p:spPr>
          <a:xfrm>
            <a:off x="540981" y="3416077"/>
            <a:ext cx="3083219" cy="2218947"/>
          </a:xfrm>
        </p:spPr>
      </p:pic>
      <p:sp>
        <p:nvSpPr>
          <p:cNvPr id="6" name="Content Placeholder 5">
            <a:extLst>
              <a:ext uri="{FF2B5EF4-FFF2-40B4-BE49-F238E27FC236}">
                <a16:creationId xmlns:a16="http://schemas.microsoft.com/office/drawing/2014/main" id="{2B342794-5292-3207-8E93-4491762FF040}"/>
              </a:ext>
            </a:extLst>
          </p:cNvPr>
          <p:cNvSpPr>
            <a:spLocks noGrp="1"/>
          </p:cNvSpPr>
          <p:nvPr>
            <p:ph sz="half" idx="15"/>
          </p:nvPr>
        </p:nvSpPr>
        <p:spPr/>
        <p:txBody>
          <a:bodyPr/>
          <a:lstStyle/>
          <a:p>
            <a:r>
              <a:rPr lang="en-US" b="1" dirty="0"/>
              <a:t>Figure 3.20  </a:t>
            </a:r>
            <a:r>
              <a:rPr lang="en-US" dirty="0"/>
              <a:t>The Implemented 1:M Relationship between COURSE and CLASS</a:t>
            </a:r>
          </a:p>
        </p:txBody>
      </p:sp>
    </p:spTree>
    <p:extLst>
      <p:ext uri="{BB962C8B-B14F-4D97-AF65-F5344CB8AC3E}">
        <p14:creationId xmlns:p14="http://schemas.microsoft.com/office/powerpoint/2010/main" val="37548910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F80C7-3946-9813-DED7-618357227F56}"/>
              </a:ext>
            </a:extLst>
          </p:cNvPr>
          <p:cNvSpPr>
            <a:spLocks noGrp="1"/>
          </p:cNvSpPr>
          <p:nvPr>
            <p:ph type="title"/>
          </p:nvPr>
        </p:nvSpPr>
        <p:spPr/>
        <p:txBody>
          <a:bodyPr/>
          <a:lstStyle/>
          <a:p>
            <a:r>
              <a:rPr lang="en-US" dirty="0"/>
              <a:t>Relationships within the Relational Database (3 of 6)</a:t>
            </a:r>
          </a:p>
        </p:txBody>
      </p:sp>
      <p:pic>
        <p:nvPicPr>
          <p:cNvPr id="7" name="Content Placeholder 6" descr="Tables showing one to many relationship. Here, one and the only one professor chairs one or many departments."/>
          <p:cNvPicPr>
            <a:picLocks noGrp="1" noChangeAspect="1"/>
          </p:cNvPicPr>
          <p:nvPr>
            <p:ph sz="half" idx="13"/>
          </p:nvPr>
        </p:nvPicPr>
        <p:blipFill>
          <a:blip r:embed="rId2" cstate="email">
            <a:extLst>
              <a:ext uri="{28A0092B-C50C-407E-A947-70E740481C1C}">
                <a14:useLocalDpi xmlns:a14="http://schemas.microsoft.com/office/drawing/2010/main"/>
              </a:ext>
            </a:extLst>
          </a:blip>
          <a:stretch>
            <a:fillRect/>
          </a:stretch>
        </p:blipFill>
        <p:spPr>
          <a:xfrm>
            <a:off x="784246" y="1825625"/>
            <a:ext cx="2781300" cy="655320"/>
          </a:xfrm>
        </p:spPr>
      </p:pic>
      <p:sp>
        <p:nvSpPr>
          <p:cNvPr id="4" name="Content Placeholder 3">
            <a:extLst>
              <a:ext uri="{FF2B5EF4-FFF2-40B4-BE49-F238E27FC236}">
                <a16:creationId xmlns:a16="http://schemas.microsoft.com/office/drawing/2014/main" id="{0008F60C-F048-0C8C-5B62-4C48390A2910}"/>
              </a:ext>
            </a:extLst>
          </p:cNvPr>
          <p:cNvSpPr>
            <a:spLocks noGrp="1"/>
          </p:cNvSpPr>
          <p:nvPr>
            <p:ph sz="half" idx="2"/>
          </p:nvPr>
        </p:nvSpPr>
        <p:spPr/>
        <p:txBody>
          <a:bodyPr/>
          <a:lstStyle/>
          <a:p>
            <a:r>
              <a:rPr lang="en-US" b="1" dirty="0"/>
              <a:t>Figure 3.21  </a:t>
            </a:r>
            <a:r>
              <a:rPr lang="en-US" dirty="0"/>
              <a:t>The 1:1 Relationship between PROFESSOR and DEPARTMENT</a:t>
            </a:r>
          </a:p>
        </p:txBody>
      </p:sp>
      <p:pic>
        <p:nvPicPr>
          <p:cNvPr id="8" name="Content Placeholder 7" descr="The database named, chapter 0 3 underscore Tiny College has two tables named Professor and Department. The primary key and the foreign key for the ‘professor’ tables are employee underscore number and department underscore code respectively; whereas in the ‘department’ table the primary key is department underscore code and the foreign key is employee underscore number. An upward arrow pointing at the column, department underscore code of the professor table states that the 1 to many departments employs professor relationship is implemented through the placement of the department underscore code foreign key in the professor table. An arrow pointing downward at employee underscore number from the ‘department’ table states that the 1 to 1 professor chairs department relationship is implemented through the placement of the employee underscore number foreign key in the department table."/>
          <p:cNvPicPr>
            <a:picLocks noGrp="1" noChangeAspect="1"/>
          </p:cNvPicPr>
          <p:nvPr>
            <p:ph sz="half" idx="14"/>
          </p:nvPr>
        </p:nvPicPr>
        <p:blipFill>
          <a:blip r:embed="rId3" cstate="email">
            <a:extLst>
              <a:ext uri="{28A0092B-C50C-407E-A947-70E740481C1C}">
                <a14:useLocalDpi xmlns:a14="http://schemas.microsoft.com/office/drawing/2010/main"/>
              </a:ext>
            </a:extLst>
          </a:blip>
          <a:stretch>
            <a:fillRect/>
          </a:stretch>
        </p:blipFill>
        <p:spPr>
          <a:xfrm>
            <a:off x="987575" y="2941540"/>
            <a:ext cx="2577971" cy="2976943"/>
          </a:xfrm>
        </p:spPr>
      </p:pic>
      <p:sp>
        <p:nvSpPr>
          <p:cNvPr id="6" name="Content Placeholder 5">
            <a:extLst>
              <a:ext uri="{FF2B5EF4-FFF2-40B4-BE49-F238E27FC236}">
                <a16:creationId xmlns:a16="http://schemas.microsoft.com/office/drawing/2014/main" id="{2B342794-5292-3207-8E93-4491762FF040}"/>
              </a:ext>
            </a:extLst>
          </p:cNvPr>
          <p:cNvSpPr>
            <a:spLocks noGrp="1"/>
          </p:cNvSpPr>
          <p:nvPr>
            <p:ph sz="half" idx="15"/>
          </p:nvPr>
        </p:nvSpPr>
        <p:spPr/>
        <p:txBody>
          <a:bodyPr/>
          <a:lstStyle/>
          <a:p>
            <a:r>
              <a:rPr lang="en-US" b="1" dirty="0"/>
              <a:t>Figure 3.22  </a:t>
            </a:r>
            <a:r>
              <a:rPr lang="en-US" dirty="0"/>
              <a:t>The Implemented 1:1 Relationship between PROFESSOR and DEPARTMENT</a:t>
            </a:r>
          </a:p>
        </p:txBody>
      </p:sp>
    </p:spTree>
    <p:extLst>
      <p:ext uri="{BB962C8B-B14F-4D97-AF65-F5344CB8AC3E}">
        <p14:creationId xmlns:p14="http://schemas.microsoft.com/office/powerpoint/2010/main" val="1039021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F80C7-3946-9813-DED7-618357227F56}"/>
              </a:ext>
            </a:extLst>
          </p:cNvPr>
          <p:cNvSpPr>
            <a:spLocks noGrp="1"/>
          </p:cNvSpPr>
          <p:nvPr>
            <p:ph type="title"/>
          </p:nvPr>
        </p:nvSpPr>
        <p:spPr/>
        <p:txBody>
          <a:bodyPr/>
          <a:lstStyle/>
          <a:p>
            <a:r>
              <a:rPr lang="en-US" dirty="0"/>
              <a:t>Relationships within the Relational Database (4 of 6)</a:t>
            </a:r>
          </a:p>
        </p:txBody>
      </p:sp>
      <p:pic>
        <p:nvPicPr>
          <p:cNvPr id="7" name="Content Placeholder 6" descr="Tables showing many to many relationship. Here, a class can have one or many students and each student can attend one or many classes."/>
          <p:cNvPicPr>
            <a:picLocks noGrp="1" noChangeAspect="1"/>
          </p:cNvPicPr>
          <p:nvPr>
            <p:ph sz="half" idx="13"/>
          </p:nvPr>
        </p:nvPicPr>
        <p:blipFill>
          <a:blip r:embed="rId2" cstate="email">
            <a:extLst>
              <a:ext uri="{28A0092B-C50C-407E-A947-70E740481C1C}">
                <a14:useLocalDpi xmlns:a14="http://schemas.microsoft.com/office/drawing/2010/main"/>
              </a:ext>
            </a:extLst>
          </a:blip>
          <a:stretch>
            <a:fillRect/>
          </a:stretch>
        </p:blipFill>
        <p:spPr>
          <a:xfrm>
            <a:off x="938002" y="2049357"/>
            <a:ext cx="2225040" cy="655320"/>
          </a:xfrm>
        </p:spPr>
      </p:pic>
      <p:sp>
        <p:nvSpPr>
          <p:cNvPr id="4" name="Content Placeholder 3">
            <a:extLst>
              <a:ext uri="{FF2B5EF4-FFF2-40B4-BE49-F238E27FC236}">
                <a16:creationId xmlns:a16="http://schemas.microsoft.com/office/drawing/2014/main" id="{0008F60C-F048-0C8C-5B62-4C48390A2910}"/>
              </a:ext>
            </a:extLst>
          </p:cNvPr>
          <p:cNvSpPr>
            <a:spLocks noGrp="1"/>
          </p:cNvSpPr>
          <p:nvPr>
            <p:ph sz="half" idx="2"/>
          </p:nvPr>
        </p:nvSpPr>
        <p:spPr/>
        <p:txBody>
          <a:bodyPr/>
          <a:lstStyle/>
          <a:p>
            <a:r>
              <a:rPr lang="en-US" b="1" dirty="0"/>
              <a:t>Figure 3.23  </a:t>
            </a:r>
            <a:r>
              <a:rPr lang="en-US" dirty="0"/>
              <a:t>The ERM’s M:N Relationship between STUDENT and CLASS</a:t>
            </a:r>
          </a:p>
        </p:txBody>
      </p:sp>
      <p:pic>
        <p:nvPicPr>
          <p:cNvPr id="8" name="Content Placeholder 7" descr="Database, chapter 0 3 underscore College Try has two tables named student and class with two common attributes class code and student number; represented as a wrong implementation of the many to many relationship between student and class."/>
          <p:cNvPicPr>
            <a:picLocks noGrp="1" noChangeAspect="1"/>
          </p:cNvPicPr>
          <p:nvPr>
            <p:ph sz="half" idx="14"/>
          </p:nvPr>
        </p:nvPicPr>
        <p:blipFill>
          <a:blip r:embed="rId3" cstate="email">
            <a:extLst>
              <a:ext uri="{28A0092B-C50C-407E-A947-70E740481C1C}">
                <a14:useLocalDpi xmlns:a14="http://schemas.microsoft.com/office/drawing/2010/main"/>
              </a:ext>
            </a:extLst>
          </a:blip>
          <a:stretch>
            <a:fillRect/>
          </a:stretch>
        </p:blipFill>
        <p:spPr>
          <a:xfrm>
            <a:off x="476843" y="3718662"/>
            <a:ext cx="3147949" cy="1715707"/>
          </a:xfrm>
        </p:spPr>
      </p:pic>
      <p:sp>
        <p:nvSpPr>
          <p:cNvPr id="6" name="Content Placeholder 5">
            <a:extLst>
              <a:ext uri="{FF2B5EF4-FFF2-40B4-BE49-F238E27FC236}">
                <a16:creationId xmlns:a16="http://schemas.microsoft.com/office/drawing/2014/main" id="{2B342794-5292-3207-8E93-4491762FF040}"/>
              </a:ext>
            </a:extLst>
          </p:cNvPr>
          <p:cNvSpPr>
            <a:spLocks noGrp="1"/>
          </p:cNvSpPr>
          <p:nvPr>
            <p:ph sz="half" idx="15"/>
          </p:nvPr>
        </p:nvSpPr>
        <p:spPr/>
        <p:txBody>
          <a:bodyPr/>
          <a:lstStyle/>
          <a:p>
            <a:r>
              <a:rPr lang="en-US" b="1" dirty="0"/>
              <a:t>Figure 3.24  </a:t>
            </a:r>
            <a:r>
              <a:rPr lang="en-US" dirty="0"/>
              <a:t>The Wrong Implementation of the M:N Relationship between STUDENT and CLASS</a:t>
            </a:r>
          </a:p>
        </p:txBody>
      </p:sp>
    </p:spTree>
    <p:extLst>
      <p:ext uri="{BB962C8B-B14F-4D97-AF65-F5344CB8AC3E}">
        <p14:creationId xmlns:p14="http://schemas.microsoft.com/office/powerpoint/2010/main" val="16422824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F80C7-3946-9813-DED7-618357227F56}"/>
              </a:ext>
            </a:extLst>
          </p:cNvPr>
          <p:cNvSpPr>
            <a:spLocks noGrp="1"/>
          </p:cNvSpPr>
          <p:nvPr>
            <p:ph type="title"/>
          </p:nvPr>
        </p:nvSpPr>
        <p:spPr/>
        <p:txBody>
          <a:bodyPr/>
          <a:lstStyle/>
          <a:p>
            <a:r>
              <a:rPr lang="en-US" dirty="0"/>
              <a:t>Relationships within the Relational Database (5 of 6)</a:t>
            </a:r>
          </a:p>
        </p:txBody>
      </p:sp>
      <p:pic>
        <p:nvPicPr>
          <p:cNvPr id="7" name="Content Placeholder 6" descr="Database named, Chapter 0 3 underscore College Try two has three tables named student, enroll and class, representing two one to many relationship. The first two tables have student number as the common attribute whereas the last two tables have class code as the common attribute."/>
          <p:cNvPicPr>
            <a:picLocks noGrp="1" noChangeAspect="1"/>
          </p:cNvPicPr>
          <p:nvPr>
            <p:ph sz="half" idx="13"/>
          </p:nvPr>
        </p:nvPicPr>
        <p:blipFill>
          <a:blip r:embed="rId2" cstate="email">
            <a:extLst>
              <a:ext uri="{28A0092B-C50C-407E-A947-70E740481C1C}">
                <a14:useLocalDpi xmlns:a14="http://schemas.microsoft.com/office/drawing/2010/main"/>
              </a:ext>
            </a:extLst>
          </a:blip>
          <a:stretch>
            <a:fillRect/>
          </a:stretch>
        </p:blipFill>
        <p:spPr>
          <a:xfrm>
            <a:off x="632661" y="1690692"/>
            <a:ext cx="2876550" cy="1968416"/>
          </a:xfrm>
        </p:spPr>
      </p:pic>
      <p:sp>
        <p:nvSpPr>
          <p:cNvPr id="4" name="Content Placeholder 3">
            <a:extLst>
              <a:ext uri="{FF2B5EF4-FFF2-40B4-BE49-F238E27FC236}">
                <a16:creationId xmlns:a16="http://schemas.microsoft.com/office/drawing/2014/main" id="{0008F60C-F048-0C8C-5B62-4C48390A2910}"/>
              </a:ext>
            </a:extLst>
          </p:cNvPr>
          <p:cNvSpPr>
            <a:spLocks noGrp="1"/>
          </p:cNvSpPr>
          <p:nvPr>
            <p:ph sz="half" idx="2"/>
          </p:nvPr>
        </p:nvSpPr>
        <p:spPr/>
        <p:txBody>
          <a:bodyPr/>
          <a:lstStyle/>
          <a:p>
            <a:r>
              <a:rPr lang="en-US" b="1" dirty="0"/>
              <a:t>Figure 3.25  </a:t>
            </a:r>
            <a:r>
              <a:rPr lang="en-US" dirty="0"/>
              <a:t>Converting the M:N Relationship into Two 1:M Relationships</a:t>
            </a:r>
          </a:p>
          <a:p>
            <a:r>
              <a:rPr lang="en-US" dirty="0"/>
              <a:t>Because the ENROLL table links two tables, it is also called a </a:t>
            </a:r>
            <a:r>
              <a:rPr lang="en-US" b="1" dirty="0"/>
              <a:t>linking table</a:t>
            </a:r>
          </a:p>
        </p:txBody>
      </p:sp>
      <p:pic>
        <p:nvPicPr>
          <p:cNvPr id="8" name="Content Placeholder 7" descr="In the first case, two tables represent many to many relationship between student and class. In the second case, there are three tables, student, enroll and class. Here, one and the only one student register for enrollment once or more than once. Now, one class can have one or more than one enrollments."/>
          <p:cNvPicPr>
            <a:picLocks noGrp="1" noChangeAspect="1"/>
          </p:cNvPicPr>
          <p:nvPr>
            <p:ph sz="half" idx="14"/>
          </p:nvPr>
        </p:nvPicPr>
        <p:blipFill>
          <a:blip r:embed="rId3" cstate="email">
            <a:extLst>
              <a:ext uri="{28A0092B-C50C-407E-A947-70E740481C1C}">
                <a14:useLocalDpi xmlns:a14="http://schemas.microsoft.com/office/drawing/2010/main"/>
              </a:ext>
            </a:extLst>
          </a:blip>
          <a:stretch>
            <a:fillRect/>
          </a:stretch>
        </p:blipFill>
        <p:spPr>
          <a:xfrm>
            <a:off x="432636" y="4136860"/>
            <a:ext cx="3276600" cy="1485900"/>
          </a:xfrm>
        </p:spPr>
      </p:pic>
      <p:sp>
        <p:nvSpPr>
          <p:cNvPr id="6" name="Content Placeholder 5">
            <a:extLst>
              <a:ext uri="{FF2B5EF4-FFF2-40B4-BE49-F238E27FC236}">
                <a16:creationId xmlns:a16="http://schemas.microsoft.com/office/drawing/2014/main" id="{2B342794-5292-3207-8E93-4491762FF040}"/>
              </a:ext>
            </a:extLst>
          </p:cNvPr>
          <p:cNvSpPr>
            <a:spLocks noGrp="1"/>
          </p:cNvSpPr>
          <p:nvPr>
            <p:ph sz="half" idx="15"/>
          </p:nvPr>
        </p:nvSpPr>
        <p:spPr/>
        <p:txBody>
          <a:bodyPr/>
          <a:lstStyle/>
          <a:p>
            <a:r>
              <a:rPr lang="en-US" b="1" dirty="0"/>
              <a:t>Figure 3.26  </a:t>
            </a:r>
            <a:r>
              <a:rPr lang="en-US" dirty="0"/>
              <a:t>Changing the M:N Relationships to Two 1:M Relationships</a:t>
            </a:r>
          </a:p>
        </p:txBody>
      </p:sp>
    </p:spTree>
    <p:extLst>
      <p:ext uri="{BB962C8B-B14F-4D97-AF65-F5344CB8AC3E}">
        <p14:creationId xmlns:p14="http://schemas.microsoft.com/office/powerpoint/2010/main" val="38372846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F80C7-3946-9813-DED7-618357227F56}"/>
              </a:ext>
            </a:extLst>
          </p:cNvPr>
          <p:cNvSpPr>
            <a:spLocks noGrp="1"/>
          </p:cNvSpPr>
          <p:nvPr>
            <p:ph type="title"/>
          </p:nvPr>
        </p:nvSpPr>
        <p:spPr/>
        <p:txBody>
          <a:bodyPr/>
          <a:lstStyle/>
          <a:p>
            <a:r>
              <a:rPr lang="en-US" dirty="0"/>
              <a:t>Relationships within the Relational Database (6 of 6)</a:t>
            </a:r>
          </a:p>
        </p:txBody>
      </p:sp>
      <p:pic>
        <p:nvPicPr>
          <p:cNvPr id="7" name="Content Placeholder 6" descr="Relationship between four tables named student, enroll, class and course is an example of the expanded E R Model. Here, one and the only one student register for enrollment once or more than once. Now, one class can have one or more than one enrollments. Finally, one course would be offered in one or many classes. "/>
          <p:cNvPicPr>
            <a:picLocks noGrp="1" noChangeAspect="1"/>
          </p:cNvPicPr>
          <p:nvPr>
            <p:ph sz="half" idx="13"/>
          </p:nvPr>
        </p:nvPicPr>
        <p:blipFill>
          <a:blip r:embed="rId2" cstate="email">
            <a:extLst>
              <a:ext uri="{28A0092B-C50C-407E-A947-70E740481C1C}">
                <a14:useLocalDpi xmlns:a14="http://schemas.microsoft.com/office/drawing/2010/main"/>
              </a:ext>
            </a:extLst>
          </a:blip>
          <a:stretch>
            <a:fillRect/>
          </a:stretch>
        </p:blipFill>
        <p:spPr>
          <a:xfrm>
            <a:off x="347600" y="1690692"/>
            <a:ext cx="3276600" cy="1859280"/>
          </a:xfrm>
        </p:spPr>
      </p:pic>
      <p:sp>
        <p:nvSpPr>
          <p:cNvPr id="4" name="Content Placeholder 3">
            <a:extLst>
              <a:ext uri="{FF2B5EF4-FFF2-40B4-BE49-F238E27FC236}">
                <a16:creationId xmlns:a16="http://schemas.microsoft.com/office/drawing/2014/main" id="{0008F60C-F048-0C8C-5B62-4C48390A2910}"/>
              </a:ext>
            </a:extLst>
          </p:cNvPr>
          <p:cNvSpPr>
            <a:spLocks noGrp="1"/>
          </p:cNvSpPr>
          <p:nvPr>
            <p:ph sz="half" idx="2"/>
          </p:nvPr>
        </p:nvSpPr>
        <p:spPr/>
        <p:txBody>
          <a:bodyPr/>
          <a:lstStyle/>
          <a:p>
            <a:r>
              <a:rPr lang="en-US" b="1" dirty="0"/>
              <a:t>Figure 3.27  </a:t>
            </a:r>
            <a:r>
              <a:rPr lang="en-US" dirty="0"/>
              <a:t>The Expanded ER Model</a:t>
            </a:r>
            <a:endParaRPr lang="en-US" b="1" dirty="0"/>
          </a:p>
        </p:txBody>
      </p:sp>
      <p:pic>
        <p:nvPicPr>
          <p:cNvPr id="8" name="Content Placeholder 7" descr="Relational diagram for four tables named student, enroll, class and course. In the first case, the common attribute in the student and enroll tables is the student number, which acts as a link between the two. In the second case, the common attribute in the enroll and class tables is the class code, which acts as a link between the two. In the third case, the common attribute in the class and course tables is the course code, which acts as a link between the two."/>
          <p:cNvPicPr>
            <a:picLocks noGrp="1" noChangeAspect="1"/>
          </p:cNvPicPr>
          <p:nvPr>
            <p:ph sz="half" idx="14"/>
          </p:nvPr>
        </p:nvPicPr>
        <p:blipFill>
          <a:blip r:embed="rId3" cstate="email">
            <a:extLst>
              <a:ext uri="{28A0092B-C50C-407E-A947-70E740481C1C}">
                <a14:useLocalDpi xmlns:a14="http://schemas.microsoft.com/office/drawing/2010/main"/>
              </a:ext>
            </a:extLst>
          </a:blip>
          <a:stretch>
            <a:fillRect/>
          </a:stretch>
        </p:blipFill>
        <p:spPr>
          <a:xfrm>
            <a:off x="347600" y="4060677"/>
            <a:ext cx="3277603" cy="1099047"/>
          </a:xfrm>
        </p:spPr>
      </p:pic>
      <p:sp>
        <p:nvSpPr>
          <p:cNvPr id="6" name="Content Placeholder 5">
            <a:extLst>
              <a:ext uri="{FF2B5EF4-FFF2-40B4-BE49-F238E27FC236}">
                <a16:creationId xmlns:a16="http://schemas.microsoft.com/office/drawing/2014/main" id="{2B342794-5292-3207-8E93-4491762FF040}"/>
              </a:ext>
            </a:extLst>
          </p:cNvPr>
          <p:cNvSpPr>
            <a:spLocks noGrp="1"/>
          </p:cNvSpPr>
          <p:nvPr>
            <p:ph sz="half" idx="15"/>
          </p:nvPr>
        </p:nvSpPr>
        <p:spPr/>
        <p:txBody>
          <a:bodyPr/>
          <a:lstStyle/>
          <a:p>
            <a:r>
              <a:rPr lang="en-US" b="1" dirty="0"/>
              <a:t>Figure 3.28  </a:t>
            </a:r>
            <a:r>
              <a:rPr lang="en-US" dirty="0"/>
              <a:t>The Relational Diagram for the Ch03_TinyCollege Database</a:t>
            </a:r>
          </a:p>
        </p:txBody>
      </p:sp>
    </p:spTree>
    <p:extLst>
      <p:ext uri="{BB962C8B-B14F-4D97-AF65-F5344CB8AC3E}">
        <p14:creationId xmlns:p14="http://schemas.microsoft.com/office/powerpoint/2010/main" val="27330299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D0021-4D08-04D4-46BD-6EAD9A18C3B3}"/>
              </a:ext>
            </a:extLst>
          </p:cNvPr>
          <p:cNvSpPr>
            <a:spLocks noGrp="1"/>
          </p:cNvSpPr>
          <p:nvPr>
            <p:ph type="title"/>
          </p:nvPr>
        </p:nvSpPr>
        <p:spPr/>
        <p:txBody>
          <a:bodyPr/>
          <a:lstStyle/>
          <a:p>
            <a:r>
              <a:rPr lang="en-US" dirty="0"/>
              <a:t>Data Redundancy Revisited (1 of 2)</a:t>
            </a:r>
          </a:p>
        </p:txBody>
      </p:sp>
      <p:sp>
        <p:nvSpPr>
          <p:cNvPr id="3" name="Content Placeholder 2">
            <a:extLst>
              <a:ext uri="{FF2B5EF4-FFF2-40B4-BE49-F238E27FC236}">
                <a16:creationId xmlns:a16="http://schemas.microsoft.com/office/drawing/2014/main" id="{D26396C5-1420-5949-B800-3F620768A158}"/>
              </a:ext>
            </a:extLst>
          </p:cNvPr>
          <p:cNvSpPr>
            <a:spLocks noGrp="1"/>
          </p:cNvSpPr>
          <p:nvPr>
            <p:ph idx="1"/>
          </p:nvPr>
        </p:nvSpPr>
        <p:spPr/>
        <p:txBody>
          <a:bodyPr/>
          <a:lstStyle/>
          <a:p>
            <a:r>
              <a:rPr lang="en-US" altLang="en-US" dirty="0"/>
              <a:t>The relational database facilitates control of data redundancies through use of foreign keys</a:t>
            </a:r>
          </a:p>
          <a:p>
            <a:pPr lvl="1"/>
            <a:r>
              <a:rPr lang="en-US" dirty="0"/>
              <a:t>Recall that foreign keys are common attributes that are shared by tables</a:t>
            </a:r>
            <a:endParaRPr lang="en-US" altLang="en-US" dirty="0"/>
          </a:p>
          <a:p>
            <a:r>
              <a:rPr lang="en-US" altLang="en-US" dirty="0"/>
              <a:t>Data redundancy should be controlled except in the following circumstances:</a:t>
            </a:r>
          </a:p>
          <a:p>
            <a:pPr lvl="1"/>
            <a:r>
              <a:rPr lang="en-CA" altLang="en-US" dirty="0"/>
              <a:t>Sometimes data redundancy must be increased to make the database serve crucial information purposes</a:t>
            </a:r>
            <a:endParaRPr lang="en-US" altLang="en-US" dirty="0"/>
          </a:p>
          <a:p>
            <a:pPr lvl="1"/>
            <a:r>
              <a:rPr lang="en-CA" altLang="en-US" dirty="0"/>
              <a:t>Sometimes data redundancy </a:t>
            </a:r>
            <a:r>
              <a:rPr lang="en-US" altLang="en-US" dirty="0"/>
              <a:t>exists to preserve the historical accuracy of data</a:t>
            </a:r>
          </a:p>
          <a:p>
            <a:endParaRPr lang="en-US" dirty="0"/>
          </a:p>
        </p:txBody>
      </p:sp>
    </p:spTree>
    <p:extLst>
      <p:ext uri="{BB962C8B-B14F-4D97-AF65-F5344CB8AC3E}">
        <p14:creationId xmlns:p14="http://schemas.microsoft.com/office/powerpoint/2010/main" val="1148034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BBB86-BA92-A8CF-2C60-F0805BD6295F}"/>
              </a:ext>
            </a:extLst>
          </p:cNvPr>
          <p:cNvSpPr>
            <a:spLocks noGrp="1"/>
          </p:cNvSpPr>
          <p:nvPr>
            <p:ph type="title"/>
          </p:nvPr>
        </p:nvSpPr>
        <p:spPr/>
        <p:txBody>
          <a:bodyPr/>
          <a:lstStyle/>
          <a:p>
            <a:r>
              <a:rPr lang="en-US" dirty="0"/>
              <a:t>Data Redundancy Revisited (2 of 2)</a:t>
            </a:r>
          </a:p>
        </p:txBody>
      </p:sp>
      <p:pic>
        <p:nvPicPr>
          <p:cNvPr id="7" name="Content Placeholder 6" descr="The database named chapter 0 3 underscore Sale Company has four entities named customer, invoice, product and line demonstrate a small invoicing system. In the customer and invoice table, customer code is the common attribute. In the invoice and line table, invoice number is the common attribute. In the invoice and product table, the invoice number is the common attribute. The line and product table has product code as the common attribute. "/>
          <p:cNvPicPr>
            <a:picLocks noGrp="1" noChangeAspect="1"/>
          </p:cNvPicPr>
          <p:nvPr>
            <p:ph sz="half" idx="13"/>
          </p:nvPr>
        </p:nvPicPr>
        <p:blipFill>
          <a:blip r:embed="rId2" cstate="email">
            <a:extLst>
              <a:ext uri="{28A0092B-C50C-407E-A947-70E740481C1C}">
                <a14:useLocalDpi xmlns:a14="http://schemas.microsoft.com/office/drawing/2010/main"/>
              </a:ext>
            </a:extLst>
          </a:blip>
          <a:stretch>
            <a:fillRect/>
          </a:stretch>
        </p:blipFill>
        <p:spPr>
          <a:xfrm>
            <a:off x="322533" y="1503799"/>
            <a:ext cx="3301665" cy="2286512"/>
          </a:xfrm>
        </p:spPr>
      </p:pic>
      <p:sp>
        <p:nvSpPr>
          <p:cNvPr id="4" name="Content Placeholder 3">
            <a:extLst>
              <a:ext uri="{FF2B5EF4-FFF2-40B4-BE49-F238E27FC236}">
                <a16:creationId xmlns:a16="http://schemas.microsoft.com/office/drawing/2014/main" id="{AF52947A-5B7F-0D38-1BFF-20BE7604EBCE}"/>
              </a:ext>
            </a:extLst>
          </p:cNvPr>
          <p:cNvSpPr>
            <a:spLocks noGrp="1"/>
          </p:cNvSpPr>
          <p:nvPr>
            <p:ph sz="half" idx="2"/>
          </p:nvPr>
        </p:nvSpPr>
        <p:spPr/>
        <p:txBody>
          <a:bodyPr/>
          <a:lstStyle/>
          <a:p>
            <a:r>
              <a:rPr lang="en-US" b="1" dirty="0"/>
              <a:t>Figure 3.29  </a:t>
            </a:r>
            <a:r>
              <a:rPr lang="en-US" dirty="0"/>
              <a:t>A Small Invoicing System</a:t>
            </a:r>
          </a:p>
        </p:txBody>
      </p:sp>
      <p:pic>
        <p:nvPicPr>
          <p:cNvPr id="8" name="Content Placeholder 7" descr="Relational diagram for four entities named customer, invoice, line and product. In the first case, the common attribute in the customer and invoice tables is the customer code which acts as a link between the two. In the second case, the common attribute in the invoice and line tables is the invoice number which acts as a link between the two. In the third case, the common attribute in the line and product tables is the product code which acts as a link between the two."/>
          <p:cNvPicPr>
            <a:picLocks noGrp="1" noChangeAspect="1"/>
          </p:cNvPicPr>
          <p:nvPr>
            <p:ph sz="half" idx="14"/>
          </p:nvPr>
        </p:nvPicPr>
        <p:blipFill>
          <a:blip r:embed="rId3" cstate="email">
            <a:extLst>
              <a:ext uri="{28A0092B-C50C-407E-A947-70E740481C1C}">
                <a14:useLocalDpi xmlns:a14="http://schemas.microsoft.com/office/drawing/2010/main"/>
              </a:ext>
            </a:extLst>
          </a:blip>
          <a:stretch>
            <a:fillRect/>
          </a:stretch>
        </p:blipFill>
        <p:spPr>
          <a:xfrm>
            <a:off x="322534" y="4256235"/>
            <a:ext cx="3301666" cy="678498"/>
          </a:xfrm>
        </p:spPr>
      </p:pic>
      <p:sp>
        <p:nvSpPr>
          <p:cNvPr id="6" name="Content Placeholder 5">
            <a:extLst>
              <a:ext uri="{FF2B5EF4-FFF2-40B4-BE49-F238E27FC236}">
                <a16:creationId xmlns:a16="http://schemas.microsoft.com/office/drawing/2014/main" id="{80FCBEF0-FECA-F2F9-4E23-0209961CB53B}"/>
              </a:ext>
            </a:extLst>
          </p:cNvPr>
          <p:cNvSpPr>
            <a:spLocks noGrp="1"/>
          </p:cNvSpPr>
          <p:nvPr>
            <p:ph sz="half" idx="15"/>
          </p:nvPr>
        </p:nvSpPr>
        <p:spPr/>
        <p:txBody>
          <a:bodyPr/>
          <a:lstStyle/>
          <a:p>
            <a:r>
              <a:rPr lang="en-US" b="1" dirty="0"/>
              <a:t>Figure 3.30  </a:t>
            </a:r>
            <a:r>
              <a:rPr lang="en-US" dirty="0"/>
              <a:t>The Relational Diagram for the Invoicing System</a:t>
            </a:r>
          </a:p>
        </p:txBody>
      </p:sp>
    </p:spTree>
    <p:extLst>
      <p:ext uri="{BB962C8B-B14F-4D97-AF65-F5344CB8AC3E}">
        <p14:creationId xmlns:p14="http://schemas.microsoft.com/office/powerpoint/2010/main" val="16496302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6E7DA-6BF1-C510-4709-2694EC0F8717}"/>
              </a:ext>
            </a:extLst>
          </p:cNvPr>
          <p:cNvSpPr>
            <a:spLocks noGrp="1"/>
          </p:cNvSpPr>
          <p:nvPr>
            <p:ph type="title"/>
          </p:nvPr>
        </p:nvSpPr>
        <p:spPr/>
        <p:txBody>
          <a:bodyPr/>
          <a:lstStyle/>
          <a:p>
            <a:r>
              <a:rPr lang="en-US" dirty="0"/>
              <a:t>Indexes (1 of 2)</a:t>
            </a:r>
          </a:p>
        </p:txBody>
      </p:sp>
      <p:sp>
        <p:nvSpPr>
          <p:cNvPr id="3" name="Content Placeholder 2">
            <a:extLst>
              <a:ext uri="{FF2B5EF4-FFF2-40B4-BE49-F238E27FC236}">
                <a16:creationId xmlns:a16="http://schemas.microsoft.com/office/drawing/2014/main" id="{3F62D658-9B5C-6FFA-E7A9-FAB4707F9595}"/>
              </a:ext>
            </a:extLst>
          </p:cNvPr>
          <p:cNvSpPr>
            <a:spLocks noGrp="1"/>
          </p:cNvSpPr>
          <p:nvPr>
            <p:ph idx="1"/>
          </p:nvPr>
        </p:nvSpPr>
        <p:spPr/>
        <p:txBody>
          <a:bodyPr/>
          <a:lstStyle/>
          <a:p>
            <a:r>
              <a:rPr lang="en-US" altLang="en-US" dirty="0"/>
              <a:t>An </a:t>
            </a:r>
            <a:r>
              <a:rPr lang="en-US" altLang="en-US" b="1" dirty="0"/>
              <a:t>index</a:t>
            </a:r>
            <a:r>
              <a:rPr lang="en-US" altLang="en-US" dirty="0"/>
              <a:t> is an orderly arrangement to logically access rows in a table</a:t>
            </a:r>
          </a:p>
          <a:p>
            <a:r>
              <a:rPr lang="en-US" altLang="en-US" dirty="0"/>
              <a:t>The </a:t>
            </a:r>
            <a:r>
              <a:rPr lang="en-US" altLang="en-US" b="1" dirty="0"/>
              <a:t>index key </a:t>
            </a:r>
            <a:r>
              <a:rPr lang="en-US" altLang="en-US" dirty="0"/>
              <a:t>is the index’s reference point that leads to data location identified by the key</a:t>
            </a:r>
          </a:p>
          <a:p>
            <a:r>
              <a:rPr lang="en-US" altLang="en-US" dirty="0"/>
              <a:t>In a </a:t>
            </a:r>
            <a:r>
              <a:rPr lang="en-US" altLang="en-US" b="1" dirty="0"/>
              <a:t>unique index</a:t>
            </a:r>
            <a:r>
              <a:rPr lang="en-US" altLang="en-US" dirty="0"/>
              <a:t>, the index key can have only one pointer value associated with it</a:t>
            </a:r>
          </a:p>
          <a:p>
            <a:r>
              <a:rPr lang="en-US" altLang="en-US" dirty="0"/>
              <a:t>A table can have many indexes, but each index is associated with only one table</a:t>
            </a:r>
          </a:p>
          <a:p>
            <a:r>
              <a:rPr lang="en-US" dirty="0"/>
              <a:t>The index key can have multiple attributes</a:t>
            </a:r>
          </a:p>
        </p:txBody>
      </p:sp>
    </p:spTree>
    <p:extLst>
      <p:ext uri="{BB962C8B-B14F-4D97-AF65-F5344CB8AC3E}">
        <p14:creationId xmlns:p14="http://schemas.microsoft.com/office/powerpoint/2010/main" val="24876164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0199F-60A4-EF52-3C6D-9499380B9EBF}"/>
              </a:ext>
            </a:extLst>
          </p:cNvPr>
          <p:cNvSpPr>
            <a:spLocks noGrp="1"/>
          </p:cNvSpPr>
          <p:nvPr>
            <p:ph type="title"/>
          </p:nvPr>
        </p:nvSpPr>
        <p:spPr/>
        <p:txBody>
          <a:bodyPr/>
          <a:lstStyle/>
          <a:p>
            <a:r>
              <a:rPr lang="en-US" dirty="0"/>
              <a:t>Indexes (2 of 2)</a:t>
            </a:r>
          </a:p>
        </p:txBody>
      </p:sp>
      <p:pic>
        <p:nvPicPr>
          <p:cNvPr id="5" name="Picture Placeholder 4" descr="A painting table index is shown corresponding with a painting table. The painter number or the index key is common to both. The pointers to the painting table rows translate into the exact painting number and painting title from these columns."/>
          <p:cNvPicPr>
            <a:picLocks noGrp="1" noChangeAspect="1"/>
          </p:cNvPicPr>
          <p:nvPr>
            <p:ph type="pic" sz="quarter" idx="10"/>
          </p:nvPr>
        </p:nvPicPr>
        <p:blipFill>
          <a:blip r:embed="rId2">
            <a:extLst>
              <a:ext uri="{28A0092B-C50C-407E-A947-70E740481C1C}">
                <a14:useLocalDpi xmlns:a14="http://schemas.microsoft.com/office/drawing/2010/main"/>
              </a:ext>
            </a:extLst>
          </a:blip>
          <a:stretch>
            <a:fillRect/>
          </a:stretch>
        </p:blipFill>
        <p:spPr>
          <a:xfrm>
            <a:off x="703540" y="1824094"/>
            <a:ext cx="6775432" cy="3144948"/>
          </a:xfrm>
        </p:spPr>
      </p:pic>
      <p:sp>
        <p:nvSpPr>
          <p:cNvPr id="4" name="Text Placeholder 3">
            <a:extLst>
              <a:ext uri="{FF2B5EF4-FFF2-40B4-BE49-F238E27FC236}">
                <a16:creationId xmlns:a16="http://schemas.microsoft.com/office/drawing/2014/main" id="{76B3793E-BF83-BE12-A32D-1529B85080A0}"/>
              </a:ext>
            </a:extLst>
          </p:cNvPr>
          <p:cNvSpPr>
            <a:spLocks noGrp="1"/>
          </p:cNvSpPr>
          <p:nvPr>
            <p:ph type="body" sz="quarter" idx="11"/>
          </p:nvPr>
        </p:nvSpPr>
        <p:spPr>
          <a:xfrm>
            <a:off x="7478972" y="5275753"/>
            <a:ext cx="3976406" cy="603067"/>
          </a:xfrm>
        </p:spPr>
        <p:txBody>
          <a:bodyPr/>
          <a:lstStyle/>
          <a:p>
            <a:r>
              <a:rPr lang="en-US" b="1" dirty="0"/>
              <a:t>Figure 3.31  </a:t>
            </a:r>
            <a:r>
              <a:rPr lang="en-US" dirty="0"/>
              <a:t>Components of an Index</a:t>
            </a:r>
          </a:p>
        </p:txBody>
      </p:sp>
    </p:spTree>
    <p:extLst>
      <p:ext uri="{BB962C8B-B14F-4D97-AF65-F5344CB8AC3E}">
        <p14:creationId xmlns:p14="http://schemas.microsoft.com/office/powerpoint/2010/main" val="24376781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F6683-4684-5DFC-CB6E-C6FA8A430228}"/>
              </a:ext>
            </a:extLst>
          </p:cNvPr>
          <p:cNvSpPr>
            <a:spLocks noGrp="1"/>
          </p:cNvSpPr>
          <p:nvPr>
            <p:ph type="title"/>
          </p:nvPr>
        </p:nvSpPr>
        <p:spPr/>
        <p:txBody>
          <a:bodyPr/>
          <a:lstStyle/>
          <a:p>
            <a:r>
              <a:rPr lang="en-US" dirty="0"/>
              <a:t>Cobb’s Relational Database Rules (1 of 2)</a:t>
            </a:r>
          </a:p>
        </p:txBody>
      </p:sp>
      <p:graphicFrame>
        <p:nvGraphicFramePr>
          <p:cNvPr id="6" name="Table 6">
            <a:extLst>
              <a:ext uri="{FF2B5EF4-FFF2-40B4-BE49-F238E27FC236}">
                <a16:creationId xmlns:a16="http://schemas.microsoft.com/office/drawing/2014/main" id="{5F932CCC-CA0E-A72C-0DB5-AE3C3A109527}"/>
              </a:ext>
            </a:extLst>
          </p:cNvPr>
          <p:cNvGraphicFramePr>
            <a:graphicFrameLocks noGrp="1"/>
          </p:cNvGraphicFramePr>
          <p:nvPr>
            <p:ph idx="1"/>
            <p:extLst>
              <p:ext uri="{D42A27DB-BD31-4B8C-83A1-F6EECF244321}">
                <p14:modId xmlns:p14="http://schemas.microsoft.com/office/powerpoint/2010/main" val="2215719559"/>
              </p:ext>
            </p:extLst>
          </p:nvPr>
        </p:nvGraphicFramePr>
        <p:xfrm>
          <a:off x="476843" y="1456993"/>
          <a:ext cx="11242674" cy="4318000"/>
        </p:xfrm>
        <a:graphic>
          <a:graphicData uri="http://schemas.openxmlformats.org/drawingml/2006/table">
            <a:tbl>
              <a:tblPr firstRow="1" bandRow="1">
                <a:tableStyleId>{5C22544A-7EE6-4342-B048-85BDC9FD1C3A}</a:tableStyleId>
              </a:tblPr>
              <a:tblGrid>
                <a:gridCol w="1127541">
                  <a:extLst>
                    <a:ext uri="{9D8B030D-6E8A-4147-A177-3AD203B41FA5}">
                      <a16:colId xmlns:a16="http://schemas.microsoft.com/office/drawing/2014/main" val="4122035303"/>
                    </a:ext>
                  </a:extLst>
                </a:gridCol>
                <a:gridCol w="3221943">
                  <a:extLst>
                    <a:ext uri="{9D8B030D-6E8A-4147-A177-3AD203B41FA5}">
                      <a16:colId xmlns:a16="http://schemas.microsoft.com/office/drawing/2014/main" val="1198712363"/>
                    </a:ext>
                  </a:extLst>
                </a:gridCol>
                <a:gridCol w="6893190">
                  <a:extLst>
                    <a:ext uri="{9D8B030D-6E8A-4147-A177-3AD203B41FA5}">
                      <a16:colId xmlns:a16="http://schemas.microsoft.com/office/drawing/2014/main" val="745231610"/>
                    </a:ext>
                  </a:extLst>
                </a:gridCol>
              </a:tblGrid>
              <a:tr h="370840">
                <a:tc>
                  <a:txBody>
                    <a:bodyPr/>
                    <a:lstStyle/>
                    <a:p>
                      <a:r>
                        <a:rPr lang="en-US" sz="1200" dirty="0"/>
                        <a:t>Table 13.8</a:t>
                      </a:r>
                    </a:p>
                  </a:txBody>
                  <a:tcPr/>
                </a:tc>
                <a:tc>
                  <a:txBody>
                    <a:bodyPr/>
                    <a:lstStyle/>
                    <a:p>
                      <a:r>
                        <a:rPr lang="en-US" sz="1200" dirty="0"/>
                        <a:t>Dr. Codd’s 12 Relational Database Rules</a:t>
                      </a:r>
                    </a:p>
                  </a:txBody>
                  <a:tcPr/>
                </a:tc>
                <a:tc>
                  <a:txBody>
                    <a:bodyPr/>
                    <a:lstStyle/>
                    <a:p>
                      <a:endParaRPr lang="en-US" sz="1200" dirty="0"/>
                    </a:p>
                  </a:txBody>
                  <a:tcPr/>
                </a:tc>
                <a:extLst>
                  <a:ext uri="{0D108BD9-81ED-4DB2-BD59-A6C34878D82A}">
                    <a16:rowId xmlns:a16="http://schemas.microsoft.com/office/drawing/2014/main" val="971874080"/>
                  </a:ext>
                </a:extLst>
              </a:tr>
              <a:tr h="370840">
                <a:tc>
                  <a:txBody>
                    <a:bodyPr/>
                    <a:lstStyle/>
                    <a:p>
                      <a:r>
                        <a:rPr lang="en-US" sz="1200" b="1" dirty="0"/>
                        <a:t>Rule</a:t>
                      </a:r>
                    </a:p>
                  </a:txBody>
                  <a:tcPr/>
                </a:tc>
                <a:tc>
                  <a:txBody>
                    <a:bodyPr/>
                    <a:lstStyle/>
                    <a:p>
                      <a:r>
                        <a:rPr lang="en-US" sz="1200" b="1" dirty="0"/>
                        <a:t>Rule Name</a:t>
                      </a:r>
                    </a:p>
                  </a:txBody>
                  <a:tcPr/>
                </a:tc>
                <a:tc>
                  <a:txBody>
                    <a:bodyPr/>
                    <a:lstStyle/>
                    <a:p>
                      <a:r>
                        <a:rPr lang="en-US" sz="1200" b="1" dirty="0"/>
                        <a:t>Description</a:t>
                      </a:r>
                    </a:p>
                  </a:txBody>
                  <a:tcPr/>
                </a:tc>
                <a:extLst>
                  <a:ext uri="{0D108BD9-81ED-4DB2-BD59-A6C34878D82A}">
                    <a16:rowId xmlns:a16="http://schemas.microsoft.com/office/drawing/2014/main" val="2136928043"/>
                  </a:ext>
                </a:extLst>
              </a:tr>
              <a:tr h="370840">
                <a:tc>
                  <a:txBody>
                    <a:bodyPr/>
                    <a:lstStyle/>
                    <a:p>
                      <a:r>
                        <a:rPr lang="en-US" sz="1200" dirty="0"/>
                        <a:t>1</a:t>
                      </a:r>
                    </a:p>
                  </a:txBody>
                  <a:tcPr/>
                </a:tc>
                <a:tc>
                  <a:txBody>
                    <a:bodyPr/>
                    <a:lstStyle/>
                    <a:p>
                      <a:r>
                        <a:rPr lang="en-US" sz="1200" kern="1200" baseline="0" dirty="0">
                          <a:solidFill>
                            <a:schemeClr val="dk1"/>
                          </a:solidFill>
                          <a:latin typeface="+mn-lt"/>
                          <a:ea typeface="+mn-ea"/>
                          <a:cs typeface="+mn-cs"/>
                        </a:rPr>
                        <a:t>Information</a:t>
                      </a:r>
                      <a:endParaRPr lang="en-US" sz="1200" dirty="0"/>
                    </a:p>
                  </a:txBody>
                  <a:tcPr/>
                </a:tc>
                <a:tc>
                  <a:txBody>
                    <a:bodyPr/>
                    <a:lstStyle/>
                    <a:p>
                      <a:r>
                        <a:rPr lang="en-US" sz="1200" kern="1200" baseline="0" dirty="0">
                          <a:solidFill>
                            <a:schemeClr val="dk1"/>
                          </a:solidFill>
                          <a:latin typeface="+mn-lt"/>
                          <a:ea typeface="+mn-ea"/>
                          <a:cs typeface="+mn-cs"/>
                        </a:rPr>
                        <a:t>All information in a relational database must be logically represented as column values in rows within tables.</a:t>
                      </a:r>
                      <a:endParaRPr lang="en-US" sz="1200" dirty="0"/>
                    </a:p>
                  </a:txBody>
                  <a:tcPr/>
                </a:tc>
                <a:extLst>
                  <a:ext uri="{0D108BD9-81ED-4DB2-BD59-A6C34878D82A}">
                    <a16:rowId xmlns:a16="http://schemas.microsoft.com/office/drawing/2014/main" val="2349911152"/>
                  </a:ext>
                </a:extLst>
              </a:tr>
              <a:tr h="370840">
                <a:tc>
                  <a:txBody>
                    <a:bodyPr/>
                    <a:lstStyle/>
                    <a:p>
                      <a:r>
                        <a:rPr lang="en-US" sz="1200" dirty="0"/>
                        <a:t>2</a:t>
                      </a:r>
                    </a:p>
                  </a:txBody>
                  <a:tcPr/>
                </a:tc>
                <a:tc>
                  <a:txBody>
                    <a:bodyPr/>
                    <a:lstStyle/>
                    <a:p>
                      <a:r>
                        <a:rPr lang="en-US" sz="1200" kern="1200" baseline="0" dirty="0">
                          <a:solidFill>
                            <a:schemeClr val="dk1"/>
                          </a:solidFill>
                          <a:latin typeface="+mn-lt"/>
                          <a:ea typeface="+mn-ea"/>
                          <a:cs typeface="+mn-cs"/>
                        </a:rPr>
                        <a:t>Guaranteed access</a:t>
                      </a:r>
                      <a:endParaRPr lang="en-US" sz="1200" dirty="0"/>
                    </a:p>
                  </a:txBody>
                  <a:tcPr/>
                </a:tc>
                <a:tc>
                  <a:txBody>
                    <a:bodyPr/>
                    <a:lstStyle/>
                    <a:p>
                      <a:r>
                        <a:rPr lang="en-US" sz="1200" kern="1200" baseline="0" dirty="0">
                          <a:solidFill>
                            <a:schemeClr val="dk1"/>
                          </a:solidFill>
                          <a:latin typeface="+mn-lt"/>
                          <a:ea typeface="+mn-ea"/>
                          <a:cs typeface="+mn-cs"/>
                        </a:rPr>
                        <a:t>Every value in a table is guaranteed to be accessible through a combination of table name, primary key value, and column name.</a:t>
                      </a:r>
                      <a:endParaRPr lang="en-US" sz="1200" dirty="0"/>
                    </a:p>
                  </a:txBody>
                  <a:tcPr/>
                </a:tc>
                <a:extLst>
                  <a:ext uri="{0D108BD9-81ED-4DB2-BD59-A6C34878D82A}">
                    <a16:rowId xmlns:a16="http://schemas.microsoft.com/office/drawing/2014/main" val="2503723519"/>
                  </a:ext>
                </a:extLst>
              </a:tr>
              <a:tr h="370840">
                <a:tc>
                  <a:txBody>
                    <a:bodyPr/>
                    <a:lstStyle/>
                    <a:p>
                      <a:r>
                        <a:rPr lang="en-US" sz="1200" dirty="0"/>
                        <a:t>3</a:t>
                      </a:r>
                    </a:p>
                  </a:txBody>
                  <a:tcPr/>
                </a:tc>
                <a:tc>
                  <a:txBody>
                    <a:bodyPr/>
                    <a:lstStyle/>
                    <a:p>
                      <a:r>
                        <a:rPr lang="en-US" sz="1200" kern="1200" baseline="0" dirty="0">
                          <a:solidFill>
                            <a:schemeClr val="dk1"/>
                          </a:solidFill>
                          <a:latin typeface="+mn-lt"/>
                          <a:ea typeface="+mn-ea"/>
                          <a:cs typeface="+mn-cs"/>
                        </a:rPr>
                        <a:t>Systematic treatment of nulls</a:t>
                      </a:r>
                      <a:endParaRPr lang="en-US" sz="1200" dirty="0"/>
                    </a:p>
                  </a:txBody>
                  <a:tcPr/>
                </a:tc>
                <a:tc>
                  <a:txBody>
                    <a:bodyPr/>
                    <a:lstStyle/>
                    <a:p>
                      <a:r>
                        <a:rPr lang="en-US" sz="1200" kern="1200" baseline="0" dirty="0">
                          <a:solidFill>
                            <a:schemeClr val="dk1"/>
                          </a:solidFill>
                          <a:latin typeface="+mn-lt"/>
                          <a:ea typeface="+mn-ea"/>
                          <a:cs typeface="+mn-cs"/>
                        </a:rPr>
                        <a:t>Nulls must be represented and treated in a systematic way, independent of data type.</a:t>
                      </a:r>
                      <a:endParaRPr lang="en-US" sz="1200" dirty="0"/>
                    </a:p>
                  </a:txBody>
                  <a:tcPr/>
                </a:tc>
                <a:extLst>
                  <a:ext uri="{0D108BD9-81ED-4DB2-BD59-A6C34878D82A}">
                    <a16:rowId xmlns:a16="http://schemas.microsoft.com/office/drawing/2014/main" val="436322444"/>
                  </a:ext>
                </a:extLst>
              </a:tr>
              <a:tr h="370840">
                <a:tc>
                  <a:txBody>
                    <a:bodyPr/>
                    <a:lstStyle/>
                    <a:p>
                      <a:r>
                        <a:rPr lang="en-US" sz="1200" dirty="0"/>
                        <a:t>4</a:t>
                      </a:r>
                    </a:p>
                  </a:txBody>
                  <a:tcPr/>
                </a:tc>
                <a:tc>
                  <a:txBody>
                    <a:bodyPr/>
                    <a:lstStyle/>
                    <a:p>
                      <a:r>
                        <a:rPr lang="en-US" sz="1200" kern="1200" baseline="0" dirty="0">
                          <a:solidFill>
                            <a:schemeClr val="dk1"/>
                          </a:solidFill>
                          <a:latin typeface="+mn-lt"/>
                          <a:ea typeface="+mn-ea"/>
                          <a:cs typeface="+mn-cs"/>
                        </a:rPr>
                        <a:t>Dynamic online catalog based</a:t>
                      </a:r>
                    </a:p>
                    <a:p>
                      <a:r>
                        <a:rPr lang="en-US" sz="1200" kern="1200" baseline="0" dirty="0">
                          <a:solidFill>
                            <a:schemeClr val="dk1"/>
                          </a:solidFill>
                          <a:latin typeface="+mn-lt"/>
                          <a:ea typeface="+mn-ea"/>
                          <a:cs typeface="+mn-cs"/>
                        </a:rPr>
                        <a:t>on the relational model</a:t>
                      </a:r>
                      <a:endParaRPr lang="en-US" sz="1200" dirty="0"/>
                    </a:p>
                  </a:txBody>
                  <a:tcPr/>
                </a:tc>
                <a:tc>
                  <a:txBody>
                    <a:bodyPr/>
                    <a:lstStyle/>
                    <a:p>
                      <a:r>
                        <a:rPr lang="en-US" sz="1200" kern="1200" baseline="0" dirty="0">
                          <a:solidFill>
                            <a:schemeClr val="dk1"/>
                          </a:solidFill>
                          <a:latin typeface="+mn-lt"/>
                          <a:ea typeface="+mn-ea"/>
                          <a:cs typeface="+mn-cs"/>
                        </a:rPr>
                        <a:t>The metadata must be stored and managed as ordinary data—that is, in tables within the database; such data must be available to authorized users using the standard database relational language.</a:t>
                      </a:r>
                      <a:endParaRPr lang="en-US" sz="1200" dirty="0"/>
                    </a:p>
                  </a:txBody>
                  <a:tcPr/>
                </a:tc>
                <a:extLst>
                  <a:ext uri="{0D108BD9-81ED-4DB2-BD59-A6C34878D82A}">
                    <a16:rowId xmlns:a16="http://schemas.microsoft.com/office/drawing/2014/main" val="2198802900"/>
                  </a:ext>
                </a:extLst>
              </a:tr>
              <a:tr h="370840">
                <a:tc>
                  <a:txBody>
                    <a:bodyPr/>
                    <a:lstStyle/>
                    <a:p>
                      <a:r>
                        <a:rPr lang="en-US" sz="1200" dirty="0"/>
                        <a:t>5</a:t>
                      </a:r>
                    </a:p>
                  </a:txBody>
                  <a:tcPr/>
                </a:tc>
                <a:tc>
                  <a:txBody>
                    <a:bodyPr/>
                    <a:lstStyle/>
                    <a:p>
                      <a:r>
                        <a:rPr lang="en-US" sz="1200" kern="1200" baseline="0" dirty="0">
                          <a:solidFill>
                            <a:schemeClr val="dk1"/>
                          </a:solidFill>
                          <a:latin typeface="+mn-lt"/>
                          <a:ea typeface="+mn-ea"/>
                          <a:cs typeface="+mn-cs"/>
                        </a:rPr>
                        <a:t>Comprehensive data</a:t>
                      </a:r>
                    </a:p>
                    <a:p>
                      <a:r>
                        <a:rPr lang="en-US" sz="1200" kern="1200" baseline="0" dirty="0">
                          <a:solidFill>
                            <a:schemeClr val="dk1"/>
                          </a:solidFill>
                          <a:latin typeface="+mn-lt"/>
                          <a:ea typeface="+mn-ea"/>
                          <a:cs typeface="+mn-cs"/>
                        </a:rPr>
                        <a:t>sublanguage</a:t>
                      </a:r>
                      <a:endParaRPr lang="en-US" sz="1200" dirty="0"/>
                    </a:p>
                  </a:txBody>
                  <a:tcPr/>
                </a:tc>
                <a:tc>
                  <a:txBody>
                    <a:bodyPr/>
                    <a:lstStyle/>
                    <a:p>
                      <a:r>
                        <a:rPr lang="en-US" sz="1200" kern="1200" baseline="0" dirty="0">
                          <a:solidFill>
                            <a:schemeClr val="dk1"/>
                          </a:solidFill>
                          <a:latin typeface="+mn-lt"/>
                          <a:ea typeface="+mn-ea"/>
                          <a:cs typeface="+mn-cs"/>
                        </a:rPr>
                        <a:t>The relational database may support many languages; however, it must</a:t>
                      </a:r>
                    </a:p>
                    <a:p>
                      <a:r>
                        <a:rPr lang="en-US" sz="1200" kern="1200" baseline="0" dirty="0">
                          <a:solidFill>
                            <a:schemeClr val="dk1"/>
                          </a:solidFill>
                          <a:latin typeface="+mn-lt"/>
                          <a:ea typeface="+mn-ea"/>
                          <a:cs typeface="+mn-cs"/>
                        </a:rPr>
                        <a:t>support one well-defined, declarative language as well as data definition,</a:t>
                      </a:r>
                    </a:p>
                    <a:p>
                      <a:r>
                        <a:rPr lang="en-US" sz="1200" kern="1200" baseline="0" dirty="0">
                          <a:solidFill>
                            <a:schemeClr val="dk1"/>
                          </a:solidFill>
                          <a:latin typeface="+mn-lt"/>
                          <a:ea typeface="+mn-ea"/>
                          <a:cs typeface="+mn-cs"/>
                        </a:rPr>
                        <a:t>view definition, data manipulation (interactive and by program), integrity</a:t>
                      </a:r>
                    </a:p>
                    <a:p>
                      <a:r>
                        <a:rPr lang="en-US" sz="1200" kern="1200" baseline="0" dirty="0">
                          <a:solidFill>
                            <a:schemeClr val="dk1"/>
                          </a:solidFill>
                          <a:latin typeface="+mn-lt"/>
                          <a:ea typeface="+mn-ea"/>
                          <a:cs typeface="+mn-cs"/>
                        </a:rPr>
                        <a:t>constraints, authorization, and transaction management (begin, commit,</a:t>
                      </a:r>
                    </a:p>
                    <a:p>
                      <a:r>
                        <a:rPr lang="en-US" sz="1200" kern="1200" baseline="0" dirty="0">
                          <a:solidFill>
                            <a:schemeClr val="dk1"/>
                          </a:solidFill>
                          <a:latin typeface="+mn-lt"/>
                          <a:ea typeface="+mn-ea"/>
                          <a:cs typeface="+mn-cs"/>
                        </a:rPr>
                        <a:t>and rollback).</a:t>
                      </a:r>
                      <a:endParaRPr lang="en-US" sz="1200" dirty="0"/>
                    </a:p>
                  </a:txBody>
                  <a:tcPr/>
                </a:tc>
                <a:extLst>
                  <a:ext uri="{0D108BD9-81ED-4DB2-BD59-A6C34878D82A}">
                    <a16:rowId xmlns:a16="http://schemas.microsoft.com/office/drawing/2014/main" val="2590205634"/>
                  </a:ext>
                </a:extLst>
              </a:tr>
              <a:tr h="370840">
                <a:tc>
                  <a:txBody>
                    <a:bodyPr/>
                    <a:lstStyle/>
                    <a:p>
                      <a:r>
                        <a:rPr lang="en-US" sz="1200" dirty="0"/>
                        <a:t>6</a:t>
                      </a:r>
                    </a:p>
                  </a:txBody>
                  <a:tcPr/>
                </a:tc>
                <a:tc>
                  <a:txBody>
                    <a:bodyPr/>
                    <a:lstStyle/>
                    <a:p>
                      <a:r>
                        <a:rPr lang="en-US" sz="1200" kern="1200" baseline="0" dirty="0">
                          <a:solidFill>
                            <a:schemeClr val="dk1"/>
                          </a:solidFill>
                          <a:latin typeface="+mn-lt"/>
                          <a:ea typeface="+mn-ea"/>
                          <a:cs typeface="+mn-cs"/>
                        </a:rPr>
                        <a:t>View updating</a:t>
                      </a:r>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Any view that is theoretically updatable must be updatable through the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system.</a:t>
                      </a:r>
                    </a:p>
                  </a:txBody>
                  <a:tcPr/>
                </a:tc>
                <a:extLst>
                  <a:ext uri="{0D108BD9-81ED-4DB2-BD59-A6C34878D82A}">
                    <a16:rowId xmlns:a16="http://schemas.microsoft.com/office/drawing/2014/main" val="4241258186"/>
                  </a:ext>
                </a:extLst>
              </a:tr>
              <a:tr h="370840">
                <a:tc>
                  <a:txBody>
                    <a:bodyPr/>
                    <a:lstStyle/>
                    <a:p>
                      <a:r>
                        <a:rPr lang="en-US" sz="1200" dirty="0"/>
                        <a:t>7</a:t>
                      </a:r>
                    </a:p>
                  </a:txBody>
                  <a:tcPr/>
                </a:tc>
                <a:tc>
                  <a:txBody>
                    <a:bodyPr/>
                    <a:lstStyle/>
                    <a:p>
                      <a:r>
                        <a:rPr lang="en-US" sz="1200" kern="1200" baseline="0" dirty="0">
                          <a:solidFill>
                            <a:schemeClr val="dk1"/>
                          </a:solidFill>
                          <a:latin typeface="+mn-lt"/>
                          <a:ea typeface="+mn-ea"/>
                          <a:cs typeface="+mn-cs"/>
                        </a:rPr>
                        <a:t>High-level insert, update, and delete</a:t>
                      </a:r>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The database must support set-level inserts, updates, and deletes.</a:t>
                      </a:r>
                    </a:p>
                  </a:txBody>
                  <a:tcPr/>
                </a:tc>
                <a:extLst>
                  <a:ext uri="{0D108BD9-81ED-4DB2-BD59-A6C34878D82A}">
                    <a16:rowId xmlns:a16="http://schemas.microsoft.com/office/drawing/2014/main" val="2590754076"/>
                  </a:ext>
                </a:extLst>
              </a:tr>
            </a:tbl>
          </a:graphicData>
        </a:graphic>
      </p:graphicFrame>
    </p:spTree>
    <p:extLst>
      <p:ext uri="{BB962C8B-B14F-4D97-AF65-F5344CB8AC3E}">
        <p14:creationId xmlns:p14="http://schemas.microsoft.com/office/powerpoint/2010/main" val="38027271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F6683-4684-5DFC-CB6E-C6FA8A430228}"/>
              </a:ext>
            </a:extLst>
          </p:cNvPr>
          <p:cNvSpPr>
            <a:spLocks noGrp="1"/>
          </p:cNvSpPr>
          <p:nvPr>
            <p:ph type="title"/>
          </p:nvPr>
        </p:nvSpPr>
        <p:spPr/>
        <p:txBody>
          <a:bodyPr/>
          <a:lstStyle/>
          <a:p>
            <a:r>
              <a:rPr lang="en-US" dirty="0"/>
              <a:t>Cobb’s Relational Database Rules (2 of 2)</a:t>
            </a:r>
          </a:p>
        </p:txBody>
      </p:sp>
      <p:graphicFrame>
        <p:nvGraphicFramePr>
          <p:cNvPr id="6" name="Table 6">
            <a:extLst>
              <a:ext uri="{FF2B5EF4-FFF2-40B4-BE49-F238E27FC236}">
                <a16:creationId xmlns:a16="http://schemas.microsoft.com/office/drawing/2014/main" id="{5F932CCC-CA0E-A72C-0DB5-AE3C3A109527}"/>
              </a:ext>
            </a:extLst>
          </p:cNvPr>
          <p:cNvGraphicFramePr>
            <a:graphicFrameLocks noGrp="1"/>
          </p:cNvGraphicFramePr>
          <p:nvPr>
            <p:ph idx="1"/>
            <p:extLst>
              <p:ext uri="{D42A27DB-BD31-4B8C-83A1-F6EECF244321}">
                <p14:modId xmlns:p14="http://schemas.microsoft.com/office/powerpoint/2010/main" val="1461246144"/>
              </p:ext>
            </p:extLst>
          </p:nvPr>
        </p:nvGraphicFramePr>
        <p:xfrm>
          <a:off x="476843" y="1456993"/>
          <a:ext cx="11242674" cy="3667760"/>
        </p:xfrm>
        <a:graphic>
          <a:graphicData uri="http://schemas.openxmlformats.org/drawingml/2006/table">
            <a:tbl>
              <a:tblPr firstRow="1" bandRow="1">
                <a:tableStyleId>{5C22544A-7EE6-4342-B048-85BDC9FD1C3A}</a:tableStyleId>
              </a:tblPr>
              <a:tblGrid>
                <a:gridCol w="1127541">
                  <a:extLst>
                    <a:ext uri="{9D8B030D-6E8A-4147-A177-3AD203B41FA5}">
                      <a16:colId xmlns:a16="http://schemas.microsoft.com/office/drawing/2014/main" val="4122035303"/>
                    </a:ext>
                  </a:extLst>
                </a:gridCol>
                <a:gridCol w="3221943">
                  <a:extLst>
                    <a:ext uri="{9D8B030D-6E8A-4147-A177-3AD203B41FA5}">
                      <a16:colId xmlns:a16="http://schemas.microsoft.com/office/drawing/2014/main" val="1198712363"/>
                    </a:ext>
                  </a:extLst>
                </a:gridCol>
                <a:gridCol w="6893190">
                  <a:extLst>
                    <a:ext uri="{9D8B030D-6E8A-4147-A177-3AD203B41FA5}">
                      <a16:colId xmlns:a16="http://schemas.microsoft.com/office/drawing/2014/main" val="745231610"/>
                    </a:ext>
                  </a:extLst>
                </a:gridCol>
              </a:tblGrid>
              <a:tr h="370840">
                <a:tc>
                  <a:txBody>
                    <a:bodyPr/>
                    <a:lstStyle/>
                    <a:p>
                      <a:r>
                        <a:rPr lang="en-US" sz="1200" dirty="0"/>
                        <a:t>Table 13.8</a:t>
                      </a:r>
                    </a:p>
                  </a:txBody>
                  <a:tcPr/>
                </a:tc>
                <a:tc>
                  <a:txBody>
                    <a:bodyPr/>
                    <a:lstStyle/>
                    <a:p>
                      <a:r>
                        <a:rPr lang="en-US" sz="1200" dirty="0"/>
                        <a:t>Dr. Codd’s 12 Relational Database Rules</a:t>
                      </a:r>
                    </a:p>
                  </a:txBody>
                  <a:tcPr/>
                </a:tc>
                <a:tc>
                  <a:txBody>
                    <a:bodyPr/>
                    <a:lstStyle/>
                    <a:p>
                      <a:endParaRPr lang="en-US" sz="1200" dirty="0"/>
                    </a:p>
                  </a:txBody>
                  <a:tcPr/>
                </a:tc>
                <a:extLst>
                  <a:ext uri="{0D108BD9-81ED-4DB2-BD59-A6C34878D82A}">
                    <a16:rowId xmlns:a16="http://schemas.microsoft.com/office/drawing/2014/main" val="971874080"/>
                  </a:ext>
                </a:extLst>
              </a:tr>
              <a:tr h="370840">
                <a:tc>
                  <a:txBody>
                    <a:bodyPr/>
                    <a:lstStyle/>
                    <a:p>
                      <a:r>
                        <a:rPr lang="en-US" sz="1200" b="1" dirty="0"/>
                        <a:t>Rule</a:t>
                      </a:r>
                    </a:p>
                  </a:txBody>
                  <a:tcPr/>
                </a:tc>
                <a:tc>
                  <a:txBody>
                    <a:bodyPr/>
                    <a:lstStyle/>
                    <a:p>
                      <a:r>
                        <a:rPr lang="en-US" sz="1200" b="1" dirty="0"/>
                        <a:t>Rule Name</a:t>
                      </a:r>
                    </a:p>
                  </a:txBody>
                  <a:tcPr/>
                </a:tc>
                <a:tc>
                  <a:txBody>
                    <a:bodyPr/>
                    <a:lstStyle/>
                    <a:p>
                      <a:r>
                        <a:rPr lang="en-US" sz="1200" b="1" dirty="0"/>
                        <a:t>Description</a:t>
                      </a:r>
                    </a:p>
                  </a:txBody>
                  <a:tcPr/>
                </a:tc>
                <a:extLst>
                  <a:ext uri="{0D108BD9-81ED-4DB2-BD59-A6C34878D82A}">
                    <a16:rowId xmlns:a16="http://schemas.microsoft.com/office/drawing/2014/main" val="2136928043"/>
                  </a:ext>
                </a:extLst>
              </a:tr>
              <a:tr h="370840">
                <a:tc>
                  <a:txBody>
                    <a:bodyPr/>
                    <a:lstStyle/>
                    <a:p>
                      <a:r>
                        <a:rPr lang="en-US" sz="1200" dirty="0"/>
                        <a:t>8</a:t>
                      </a:r>
                    </a:p>
                  </a:txBody>
                  <a:tcPr/>
                </a:tc>
                <a:tc>
                  <a:txBody>
                    <a:bodyPr/>
                    <a:lstStyle/>
                    <a:p>
                      <a:r>
                        <a:rPr lang="en-US" sz="1200" kern="1200" baseline="0" dirty="0">
                          <a:solidFill>
                            <a:schemeClr val="dk1"/>
                          </a:solidFill>
                          <a:latin typeface="+mn-lt"/>
                          <a:ea typeface="+mn-ea"/>
                          <a:cs typeface="+mn-cs"/>
                        </a:rPr>
                        <a:t>Physical data independence</a:t>
                      </a:r>
                      <a:endParaRPr lang="en-US" sz="1200" dirty="0"/>
                    </a:p>
                  </a:txBody>
                  <a:tcPr/>
                </a:tc>
                <a:tc>
                  <a:txBody>
                    <a:bodyPr/>
                    <a:lstStyle/>
                    <a:p>
                      <a:r>
                        <a:rPr lang="en-US" sz="1200" kern="1200" baseline="0" dirty="0">
                          <a:solidFill>
                            <a:schemeClr val="dk1"/>
                          </a:solidFill>
                          <a:latin typeface="+mn-lt"/>
                          <a:ea typeface="+mn-ea"/>
                          <a:cs typeface="+mn-cs"/>
                        </a:rPr>
                        <a:t>Application programs and ad hoc facilities are logically unaffected when physical access methods or storage structures are changed.</a:t>
                      </a:r>
                      <a:endParaRPr lang="en-US" sz="1200" dirty="0"/>
                    </a:p>
                  </a:txBody>
                  <a:tcPr/>
                </a:tc>
                <a:extLst>
                  <a:ext uri="{0D108BD9-81ED-4DB2-BD59-A6C34878D82A}">
                    <a16:rowId xmlns:a16="http://schemas.microsoft.com/office/drawing/2014/main" val="2349911152"/>
                  </a:ext>
                </a:extLst>
              </a:tr>
              <a:tr h="370840">
                <a:tc>
                  <a:txBody>
                    <a:bodyPr/>
                    <a:lstStyle/>
                    <a:p>
                      <a:r>
                        <a:rPr lang="en-US" sz="1200" dirty="0"/>
                        <a:t>9</a:t>
                      </a:r>
                    </a:p>
                  </a:txBody>
                  <a:tcPr/>
                </a:tc>
                <a:tc>
                  <a:txBody>
                    <a:bodyPr/>
                    <a:lstStyle/>
                    <a:p>
                      <a:r>
                        <a:rPr lang="en-US" sz="1200" kern="1200" baseline="0" dirty="0">
                          <a:solidFill>
                            <a:schemeClr val="dk1"/>
                          </a:solidFill>
                          <a:latin typeface="+mn-lt"/>
                          <a:ea typeface="+mn-ea"/>
                          <a:cs typeface="+mn-cs"/>
                        </a:rPr>
                        <a:t>Logical data independence</a:t>
                      </a:r>
                      <a:endParaRPr lang="en-US" sz="1200" dirty="0"/>
                    </a:p>
                  </a:txBody>
                  <a:tcPr/>
                </a:tc>
                <a:tc>
                  <a:txBody>
                    <a:bodyPr/>
                    <a:lstStyle/>
                    <a:p>
                      <a:r>
                        <a:rPr lang="en-US" sz="1200" kern="1200" baseline="0" dirty="0">
                          <a:solidFill>
                            <a:schemeClr val="dk1"/>
                          </a:solidFill>
                          <a:latin typeface="+mn-lt"/>
                          <a:ea typeface="+mn-ea"/>
                          <a:cs typeface="+mn-cs"/>
                        </a:rPr>
                        <a:t>Application programs and ad hoc facilities are logically unaffected when changes are made to the table structures that preserve the original table values (changing order of columns or inserting columns).</a:t>
                      </a:r>
                      <a:endParaRPr lang="en-US" sz="1200" dirty="0"/>
                    </a:p>
                  </a:txBody>
                  <a:tcPr/>
                </a:tc>
                <a:extLst>
                  <a:ext uri="{0D108BD9-81ED-4DB2-BD59-A6C34878D82A}">
                    <a16:rowId xmlns:a16="http://schemas.microsoft.com/office/drawing/2014/main" val="2503723519"/>
                  </a:ext>
                </a:extLst>
              </a:tr>
              <a:tr h="370840">
                <a:tc>
                  <a:txBody>
                    <a:bodyPr/>
                    <a:lstStyle/>
                    <a:p>
                      <a:r>
                        <a:rPr lang="en-US" sz="1200" dirty="0"/>
                        <a:t>10</a:t>
                      </a:r>
                    </a:p>
                  </a:txBody>
                  <a:tcPr/>
                </a:tc>
                <a:tc>
                  <a:txBody>
                    <a:bodyPr/>
                    <a:lstStyle/>
                    <a:p>
                      <a:r>
                        <a:rPr lang="en-US" sz="1200" kern="1200" baseline="0" dirty="0">
                          <a:solidFill>
                            <a:schemeClr val="dk1"/>
                          </a:solidFill>
                          <a:latin typeface="+mn-lt"/>
                          <a:ea typeface="+mn-ea"/>
                          <a:cs typeface="+mn-cs"/>
                        </a:rPr>
                        <a:t>Integrity independence</a:t>
                      </a:r>
                      <a:endParaRPr lang="en-US" sz="1200" dirty="0"/>
                    </a:p>
                  </a:txBody>
                  <a:tcPr/>
                </a:tc>
                <a:tc>
                  <a:txBody>
                    <a:bodyPr/>
                    <a:lstStyle/>
                    <a:p>
                      <a:r>
                        <a:rPr lang="en-US" sz="1200" kern="1200" baseline="0" dirty="0">
                          <a:solidFill>
                            <a:schemeClr val="dk1"/>
                          </a:solidFill>
                          <a:latin typeface="+mn-lt"/>
                          <a:ea typeface="+mn-ea"/>
                          <a:cs typeface="+mn-cs"/>
                        </a:rPr>
                        <a:t>All relational integrity constraints must be definable in the relational language and stored in the system catalog, not at the application level.</a:t>
                      </a:r>
                      <a:endParaRPr lang="en-US" sz="1200" dirty="0"/>
                    </a:p>
                  </a:txBody>
                  <a:tcPr/>
                </a:tc>
                <a:extLst>
                  <a:ext uri="{0D108BD9-81ED-4DB2-BD59-A6C34878D82A}">
                    <a16:rowId xmlns:a16="http://schemas.microsoft.com/office/drawing/2014/main" val="436322444"/>
                  </a:ext>
                </a:extLst>
              </a:tr>
              <a:tr h="370840">
                <a:tc>
                  <a:txBody>
                    <a:bodyPr/>
                    <a:lstStyle/>
                    <a:p>
                      <a:r>
                        <a:rPr lang="en-US" sz="1200" dirty="0"/>
                        <a:t>11</a:t>
                      </a:r>
                    </a:p>
                  </a:txBody>
                  <a:tcPr/>
                </a:tc>
                <a:tc>
                  <a:txBody>
                    <a:bodyPr/>
                    <a:lstStyle/>
                    <a:p>
                      <a:r>
                        <a:rPr lang="en-US" sz="1200" kern="1200" baseline="0" dirty="0">
                          <a:solidFill>
                            <a:schemeClr val="dk1"/>
                          </a:solidFill>
                          <a:latin typeface="+mn-lt"/>
                          <a:ea typeface="+mn-ea"/>
                          <a:cs typeface="+mn-cs"/>
                        </a:rPr>
                        <a:t>Distribution independence</a:t>
                      </a:r>
                      <a:endParaRPr lang="en-US" sz="1200" dirty="0"/>
                    </a:p>
                  </a:txBody>
                  <a:tcPr/>
                </a:tc>
                <a:tc>
                  <a:txBody>
                    <a:bodyPr/>
                    <a:lstStyle/>
                    <a:p>
                      <a:r>
                        <a:rPr lang="en-US" sz="1200" kern="1200" baseline="0" dirty="0">
                          <a:solidFill>
                            <a:schemeClr val="dk1"/>
                          </a:solidFill>
                          <a:latin typeface="+mn-lt"/>
                          <a:ea typeface="+mn-ea"/>
                          <a:cs typeface="+mn-cs"/>
                        </a:rPr>
                        <a:t>The end users and application programs are unaware of and unaffected by the data location (distributed vs. local databases).</a:t>
                      </a:r>
                      <a:endParaRPr lang="en-US" sz="1200" dirty="0"/>
                    </a:p>
                  </a:txBody>
                  <a:tcPr/>
                </a:tc>
                <a:extLst>
                  <a:ext uri="{0D108BD9-81ED-4DB2-BD59-A6C34878D82A}">
                    <a16:rowId xmlns:a16="http://schemas.microsoft.com/office/drawing/2014/main" val="2198802900"/>
                  </a:ext>
                </a:extLst>
              </a:tr>
              <a:tr h="370840">
                <a:tc>
                  <a:txBody>
                    <a:bodyPr/>
                    <a:lstStyle/>
                    <a:p>
                      <a:r>
                        <a:rPr lang="en-US" sz="1200" dirty="0"/>
                        <a:t>12</a:t>
                      </a:r>
                    </a:p>
                  </a:txBody>
                  <a:tcPr/>
                </a:tc>
                <a:tc>
                  <a:txBody>
                    <a:bodyPr/>
                    <a:lstStyle/>
                    <a:p>
                      <a:r>
                        <a:rPr lang="en-US" sz="1200" kern="1200" baseline="0" dirty="0">
                          <a:solidFill>
                            <a:schemeClr val="dk1"/>
                          </a:solidFill>
                          <a:latin typeface="+mn-lt"/>
                          <a:ea typeface="+mn-ea"/>
                          <a:cs typeface="+mn-cs"/>
                        </a:rPr>
                        <a:t>Nonsubversion</a:t>
                      </a:r>
                      <a:endParaRPr lang="en-US" sz="1200" dirty="0"/>
                    </a:p>
                  </a:txBody>
                  <a:tcPr/>
                </a:tc>
                <a:tc>
                  <a:txBody>
                    <a:bodyPr/>
                    <a:lstStyle/>
                    <a:p>
                      <a:r>
                        <a:rPr lang="en-US" sz="1200" kern="1200" baseline="0" dirty="0">
                          <a:solidFill>
                            <a:schemeClr val="dk1"/>
                          </a:solidFill>
                          <a:latin typeface="+mn-lt"/>
                          <a:ea typeface="+mn-ea"/>
                          <a:cs typeface="+mn-cs"/>
                        </a:rPr>
                        <a:t>If the system supports low-level access to the data, users must not be allowed to bypass the integrity rules of the database.</a:t>
                      </a:r>
                      <a:endParaRPr lang="en-US" sz="1200" dirty="0"/>
                    </a:p>
                  </a:txBody>
                  <a:tcPr/>
                </a:tc>
                <a:extLst>
                  <a:ext uri="{0D108BD9-81ED-4DB2-BD59-A6C34878D82A}">
                    <a16:rowId xmlns:a16="http://schemas.microsoft.com/office/drawing/2014/main" val="2590205634"/>
                  </a:ext>
                </a:extLst>
              </a:tr>
              <a:tr h="370840">
                <a:tc>
                  <a:txBody>
                    <a:bodyPr/>
                    <a:lstStyle/>
                    <a:p>
                      <a:r>
                        <a:rPr lang="en-US" sz="1200" dirty="0"/>
                        <a:t>13</a:t>
                      </a:r>
                    </a:p>
                  </a:txBody>
                  <a:tcPr/>
                </a:tc>
                <a:tc>
                  <a:txBody>
                    <a:bodyPr/>
                    <a:lstStyle/>
                    <a:p>
                      <a:r>
                        <a:rPr lang="en-US" sz="1200" kern="1200" baseline="0" dirty="0">
                          <a:solidFill>
                            <a:schemeClr val="dk1"/>
                          </a:solidFill>
                          <a:latin typeface="+mn-lt"/>
                          <a:ea typeface="+mn-ea"/>
                          <a:cs typeface="+mn-cs"/>
                        </a:rPr>
                        <a:t>Rule zero</a:t>
                      </a:r>
                      <a:endParaRPr lang="en-US" sz="1200" dirty="0"/>
                    </a:p>
                  </a:txBody>
                  <a:tcPr/>
                </a:tc>
                <a:tc>
                  <a:txBody>
                    <a:bodyPr/>
                    <a:lstStyle/>
                    <a:p>
                      <a:r>
                        <a:rPr lang="en-US" sz="1200" kern="1200" baseline="0" dirty="0">
                          <a:solidFill>
                            <a:schemeClr val="dk1"/>
                          </a:solidFill>
                          <a:latin typeface="+mn-lt"/>
                          <a:ea typeface="+mn-ea"/>
                          <a:cs typeface="+mn-cs"/>
                        </a:rPr>
                        <a:t>All preceding rules are based on the notion that to be considered relational, a database must use its relational facilities exclusively for management.</a:t>
                      </a:r>
                      <a:endParaRPr lang="en-US" sz="1200" dirty="0"/>
                    </a:p>
                  </a:txBody>
                  <a:tcPr/>
                </a:tc>
                <a:extLst>
                  <a:ext uri="{0D108BD9-81ED-4DB2-BD59-A6C34878D82A}">
                    <a16:rowId xmlns:a16="http://schemas.microsoft.com/office/drawing/2014/main" val="4241258186"/>
                  </a:ext>
                </a:extLst>
              </a:tr>
            </a:tbl>
          </a:graphicData>
        </a:graphic>
      </p:graphicFrame>
    </p:spTree>
    <p:extLst>
      <p:ext uri="{BB962C8B-B14F-4D97-AF65-F5344CB8AC3E}">
        <p14:creationId xmlns:p14="http://schemas.microsoft.com/office/powerpoint/2010/main" val="16873837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54CD94-D75F-6FC7-3B3B-186438BE2AA8}"/>
              </a:ext>
            </a:extLst>
          </p:cNvPr>
          <p:cNvSpPr>
            <a:spLocks noGrp="1"/>
          </p:cNvSpPr>
          <p:nvPr>
            <p:ph type="title"/>
          </p:nvPr>
        </p:nvSpPr>
        <p:spPr>
          <a:xfrm>
            <a:off x="476843" y="473245"/>
            <a:ext cx="11241915" cy="1217447"/>
          </a:xfrm>
        </p:spPr>
        <p:txBody>
          <a:bodyPr/>
          <a:lstStyle/>
          <a:p>
            <a:r>
              <a:rPr lang="en-US" dirty="0"/>
              <a:t>Knowledge Check Activity 3-3</a:t>
            </a:r>
          </a:p>
        </p:txBody>
      </p:sp>
      <p:sp>
        <p:nvSpPr>
          <p:cNvPr id="15" name="Content Placeholder 2">
            <a:extLst>
              <a:ext uri="{FF2B5EF4-FFF2-40B4-BE49-F238E27FC236}">
                <a16:creationId xmlns:a16="http://schemas.microsoft.com/office/drawing/2014/main" id="{5464F008-21F9-FCFB-BF06-39C357DBA52E}"/>
              </a:ext>
            </a:extLst>
          </p:cNvPr>
          <p:cNvSpPr>
            <a:spLocks noGrp="1"/>
          </p:cNvSpPr>
          <p:nvPr>
            <p:ph idx="1"/>
          </p:nvPr>
        </p:nvSpPr>
        <p:spPr>
          <a:xfrm>
            <a:off x="476843" y="1825625"/>
            <a:ext cx="11241915" cy="4351338"/>
          </a:xfrm>
        </p:spPr>
        <p:txBody>
          <a:bodyPr/>
          <a:lstStyle/>
          <a:p>
            <a:pPr lvl="0"/>
            <a:r>
              <a:rPr lang="en-US" altLang="zh-CN" sz="2400" b="1" dirty="0"/>
              <a:t>Explain why the data dictionary is sometimes called "the database designer's database."</a:t>
            </a:r>
            <a:endParaRPr lang="zh-CN" altLang="zh-CN" sz="2400" dirty="0"/>
          </a:p>
        </p:txBody>
      </p:sp>
    </p:spTree>
    <p:extLst>
      <p:ext uri="{BB962C8B-B14F-4D97-AF65-F5344CB8AC3E}">
        <p14:creationId xmlns:p14="http://schemas.microsoft.com/office/powerpoint/2010/main" val="41074508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0B051F-5E4A-17A8-0397-5C5E0136DBD4}"/>
              </a:ext>
            </a:extLst>
          </p:cNvPr>
          <p:cNvSpPr>
            <a:spLocks noGrp="1"/>
          </p:cNvSpPr>
          <p:nvPr>
            <p:ph type="title"/>
          </p:nvPr>
        </p:nvSpPr>
        <p:spPr>
          <a:xfrm>
            <a:off x="476843" y="473245"/>
            <a:ext cx="11241915" cy="1217447"/>
          </a:xfrm>
        </p:spPr>
        <p:txBody>
          <a:bodyPr/>
          <a:lstStyle/>
          <a:p>
            <a:r>
              <a:rPr lang="en-US" dirty="0"/>
              <a:t>Knowledge Check Activity 3-3: Answer</a:t>
            </a:r>
          </a:p>
        </p:txBody>
      </p:sp>
      <p:sp>
        <p:nvSpPr>
          <p:cNvPr id="12" name="Content Placeholder 3">
            <a:extLst>
              <a:ext uri="{FF2B5EF4-FFF2-40B4-BE49-F238E27FC236}">
                <a16:creationId xmlns:a16="http://schemas.microsoft.com/office/drawing/2014/main" id="{945F9FD1-AEB1-00C2-F6D0-11C11AF9B426}"/>
              </a:ext>
            </a:extLst>
          </p:cNvPr>
          <p:cNvSpPr>
            <a:spLocks noGrp="1"/>
          </p:cNvSpPr>
          <p:nvPr>
            <p:ph sz="half" idx="2"/>
          </p:nvPr>
        </p:nvSpPr>
        <p:spPr>
          <a:xfrm>
            <a:off x="475042" y="1728122"/>
            <a:ext cx="11241915" cy="2621900"/>
          </a:xfrm>
        </p:spPr>
        <p:txBody>
          <a:bodyPr/>
          <a:lstStyle/>
          <a:p>
            <a:pPr lvl="0"/>
            <a:r>
              <a:rPr lang="en-US" altLang="zh-CN" b="1" dirty="0"/>
              <a:t>Explain why the data dictionary is sometimes called "the database designer's database."</a:t>
            </a:r>
            <a:endParaRPr lang="zh-CN" altLang="zh-CN" dirty="0"/>
          </a:p>
          <a:p>
            <a:r>
              <a:rPr lang="en-US" b="1" dirty="0"/>
              <a:t>Answer: </a:t>
            </a:r>
            <a:r>
              <a:rPr lang="en-US" altLang="zh-CN" dirty="0"/>
              <a:t>Just as the database stores data that is of interest to the users regarding the objects in their environment that are important to them, the data dictionary stores data that is of interest to the database designer about the important decisions that were made in regard to the database structure.  The data dictionary contains the number of tables that were created, the names of all of those tables, the attributes in each table, the relationships between the tables, the data type of each attribute, the enforced domains of the attributes, etc.  </a:t>
            </a:r>
            <a:endParaRPr lang="zh-CN" altLang="zh-CN" dirty="0"/>
          </a:p>
        </p:txBody>
      </p:sp>
    </p:spTree>
    <p:extLst>
      <p:ext uri="{BB962C8B-B14F-4D97-AF65-F5344CB8AC3E}">
        <p14:creationId xmlns:p14="http://schemas.microsoft.com/office/powerpoint/2010/main" val="37651633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89388-57EA-415D-BA4C-9D237D98148B}"/>
              </a:ext>
            </a:extLst>
          </p:cNvPr>
          <p:cNvSpPr>
            <a:spLocks noGrp="1"/>
          </p:cNvSpPr>
          <p:nvPr>
            <p:ph type="title"/>
          </p:nvPr>
        </p:nvSpPr>
        <p:spPr/>
        <p:txBody>
          <a:bodyPr/>
          <a:lstStyle/>
          <a:p>
            <a:r>
              <a:rPr lang="en-US" dirty="0"/>
              <a:t>Summary (1 of 2)</a:t>
            </a:r>
          </a:p>
        </p:txBody>
      </p:sp>
      <p:sp>
        <p:nvSpPr>
          <p:cNvPr id="3" name="Content Placeholder 2">
            <a:extLst>
              <a:ext uri="{FF2B5EF4-FFF2-40B4-BE49-F238E27FC236}">
                <a16:creationId xmlns:a16="http://schemas.microsoft.com/office/drawing/2014/main" id="{6C62FF5B-1A90-449C-9F51-BCC153EB61C0}"/>
              </a:ext>
            </a:extLst>
          </p:cNvPr>
          <p:cNvSpPr>
            <a:spLocks noGrp="1"/>
          </p:cNvSpPr>
          <p:nvPr>
            <p:ph idx="1"/>
          </p:nvPr>
        </p:nvSpPr>
        <p:spPr/>
        <p:txBody>
          <a:bodyPr/>
          <a:lstStyle/>
          <a:p>
            <a:pPr marL="0" indent="0">
              <a:buNone/>
            </a:pPr>
            <a:r>
              <a:rPr lang="en-US" dirty="0"/>
              <a:t>Now that the lesson has ended, you should be able to:</a:t>
            </a:r>
          </a:p>
          <a:p>
            <a:pPr marL="457200" indent="-457200">
              <a:buAutoNum type="arabicPeriod"/>
            </a:pPr>
            <a:r>
              <a:rPr lang="en-US" dirty="0"/>
              <a:t>Describe the relational database model’s logical structure</a:t>
            </a:r>
          </a:p>
          <a:p>
            <a:pPr marL="457200" indent="-457200">
              <a:buAutoNum type="arabicPeriod"/>
            </a:pPr>
            <a:r>
              <a:rPr lang="en-US" dirty="0"/>
              <a:t>Identify the relational model’s basic components and explain the structure, contents, and characteristics of a relational table</a:t>
            </a:r>
          </a:p>
          <a:p>
            <a:pPr marL="457200" indent="-457200">
              <a:buAutoNum type="arabicPeriod"/>
            </a:pPr>
            <a:r>
              <a:rPr lang="en-US" dirty="0"/>
              <a:t>Use relational database operators to manipulate relational table contents</a:t>
            </a:r>
          </a:p>
          <a:p>
            <a:pPr marL="457200" indent="-457200">
              <a:buAutoNum type="arabicPeriod"/>
            </a:pPr>
            <a:r>
              <a:rPr lang="en-US" dirty="0"/>
              <a:t>Explain the purpose and components of the data dictionary and system catalog</a:t>
            </a:r>
          </a:p>
          <a:p>
            <a:pPr marL="457200" indent="-457200">
              <a:buAutoNum type="arabicPeriod"/>
            </a:pPr>
            <a:r>
              <a:rPr lang="en-US" dirty="0"/>
              <a:t>Identify appropriate entities and then the relationships among the entities in the relational database model</a:t>
            </a:r>
          </a:p>
          <a:p>
            <a:pPr marL="0" indent="0">
              <a:buNone/>
            </a:pPr>
            <a:endParaRPr lang="en-US" altLang="zh-CN" dirty="0"/>
          </a:p>
        </p:txBody>
      </p:sp>
    </p:spTree>
    <p:extLst>
      <p:ext uri="{BB962C8B-B14F-4D97-AF65-F5344CB8AC3E}">
        <p14:creationId xmlns:p14="http://schemas.microsoft.com/office/powerpoint/2010/main" val="23223707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89388-57EA-415D-BA4C-9D237D98148B}"/>
              </a:ext>
            </a:extLst>
          </p:cNvPr>
          <p:cNvSpPr>
            <a:spLocks noGrp="1"/>
          </p:cNvSpPr>
          <p:nvPr>
            <p:ph type="title"/>
          </p:nvPr>
        </p:nvSpPr>
        <p:spPr/>
        <p:txBody>
          <a:bodyPr/>
          <a:lstStyle/>
          <a:p>
            <a:r>
              <a:rPr lang="en-US" dirty="0"/>
              <a:t>Summary (2 of 2)</a:t>
            </a:r>
          </a:p>
        </p:txBody>
      </p:sp>
      <p:sp>
        <p:nvSpPr>
          <p:cNvPr id="3" name="Content Placeholder 2">
            <a:extLst>
              <a:ext uri="{FF2B5EF4-FFF2-40B4-BE49-F238E27FC236}">
                <a16:creationId xmlns:a16="http://schemas.microsoft.com/office/drawing/2014/main" id="{6C62FF5B-1A90-449C-9F51-BCC153EB61C0}"/>
              </a:ext>
            </a:extLst>
          </p:cNvPr>
          <p:cNvSpPr>
            <a:spLocks noGrp="1"/>
          </p:cNvSpPr>
          <p:nvPr>
            <p:ph idx="1"/>
          </p:nvPr>
        </p:nvSpPr>
        <p:spPr/>
        <p:txBody>
          <a:bodyPr/>
          <a:lstStyle/>
          <a:p>
            <a:pPr marL="0" indent="0">
              <a:buNone/>
            </a:pPr>
            <a:r>
              <a:rPr lang="en-US" dirty="0"/>
              <a:t>Now that the lesson has ended, you should be able to (continued):</a:t>
            </a:r>
          </a:p>
          <a:p>
            <a:pPr marL="457200" indent="-457200">
              <a:buFont typeface="+mj-lt"/>
              <a:buAutoNum type="arabicPeriod" startAt="6"/>
            </a:pPr>
            <a:r>
              <a:rPr lang="en-US" dirty="0"/>
              <a:t>Describe how data redundancy is handled in the relational database model</a:t>
            </a:r>
          </a:p>
          <a:p>
            <a:pPr marL="457200" indent="-457200">
              <a:buFont typeface="+mj-lt"/>
              <a:buAutoNum type="arabicPeriod" startAt="6"/>
            </a:pPr>
            <a:r>
              <a:rPr lang="en-US" dirty="0"/>
              <a:t>Explain the purpose of indexing in a relational database</a:t>
            </a:r>
          </a:p>
          <a:p>
            <a:pPr marL="0" indent="0">
              <a:buNone/>
            </a:pPr>
            <a:endParaRPr lang="en-US" altLang="zh-CN" dirty="0"/>
          </a:p>
        </p:txBody>
      </p:sp>
    </p:spTree>
    <p:extLst>
      <p:ext uri="{BB962C8B-B14F-4D97-AF65-F5344CB8AC3E}">
        <p14:creationId xmlns:p14="http://schemas.microsoft.com/office/powerpoint/2010/main" val="3930444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FULL TEXT TEMPLATE MASTER" val="7pb33sBP"/>
  <p:tag name="ARTICULATE_DESIGN_ID_FULL TEXT TEMPLATE MASTER (CONT.)" val="V3Eg5WUK"/>
  <p:tag name="ARTICULATE_DESIGN_ID_OPTIMIZED TEMPLATE MASTER" val="rzwWCka7"/>
  <p:tag name="ARTICULATE_DESIGN_ID_OPTIMIZED TEMPLATE MASTER (CONT.)" val="klKJ3eZ5"/>
  <p:tag name="ARTICULATE_SLIDE_COUNT" val="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ptimized Template Master">
  <a:themeElements>
    <a:clrScheme name="Cengage New">
      <a:dk1>
        <a:srgbClr val="282F7C"/>
      </a:dk1>
      <a:lt1>
        <a:srgbClr val="FFFFFF"/>
      </a:lt1>
      <a:dk2>
        <a:srgbClr val="3841B0"/>
      </a:dk2>
      <a:lt2>
        <a:srgbClr val="F5F5F5"/>
      </a:lt2>
      <a:accent1>
        <a:srgbClr val="282F7C"/>
      </a:accent1>
      <a:accent2>
        <a:srgbClr val="FEE349"/>
      </a:accent2>
      <a:accent3>
        <a:srgbClr val="CDDEFF"/>
      </a:accent3>
      <a:accent4>
        <a:srgbClr val="F5F5F5"/>
      </a:accent4>
      <a:accent5>
        <a:srgbClr val="A3A1A3"/>
      </a:accent5>
      <a:accent6>
        <a:srgbClr val="454545"/>
      </a:accent6>
      <a:hlink>
        <a:srgbClr val="3841B0"/>
      </a:hlink>
      <a:folHlink>
        <a:srgbClr val="6900B0"/>
      </a:folHlink>
    </a:clrScheme>
    <a:fontScheme name="Cengage New">
      <a:majorFont>
        <a:latin typeface="Work Sans "/>
        <a:ea typeface=""/>
        <a:cs typeface=""/>
      </a:majorFont>
      <a:minorFont>
        <a:latin typeface="Work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11y_PPT_Template_Cengage_020221.pptx" id="{62A8FB47-AEAE-448A-A9EC-2B57E950A883}" vid="{DA52BCA4-C454-45F1-8147-C38687C750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5A683995A7B1D46BAE4BA042997DC16" ma:contentTypeVersion="23" ma:contentTypeDescription="Create a new document." ma:contentTypeScope="" ma:versionID="bb91af784c98ffd54f07baef4de8c87a">
  <xsd:schema xmlns:xsd="http://www.w3.org/2001/XMLSchema" xmlns:xs="http://www.w3.org/2001/XMLSchema" xmlns:p="http://schemas.microsoft.com/office/2006/metadata/properties" xmlns:ns2="c8ecdccd-e3b0-4392-94c4-49d90f16d1d5" xmlns:ns3="cc1e726a-7c3b-4654-9122-87de3e28a51c" targetNamespace="http://schemas.microsoft.com/office/2006/metadata/properties" ma:root="true" ma:fieldsID="6483f901f2ec473eb96d4dadeaaace36" ns2:_="" ns3:_="">
    <xsd:import namespace="c8ecdccd-e3b0-4392-94c4-49d90f16d1d5"/>
    <xsd:import namespace="cc1e726a-7c3b-4654-9122-87de3e28a51c"/>
    <xsd:element name="properties">
      <xsd:complexType>
        <xsd:sequence>
          <xsd:element name="documentManagement">
            <xsd:complexType>
              <xsd:all>
                <xsd:element ref="ns2:Topic" minOccurs="0"/>
                <xsd:element ref="ns2:Owner" minOccurs="0"/>
                <xsd:element ref="ns2:Admin" minOccurs="0"/>
                <xsd:element ref="ns2:Copy" minOccurs="0"/>
                <xsd:element ref="ns2:MasterLocation_x0028_ifCopy_x003d_Yes_x0029_" minOccurs="0"/>
                <xsd:element ref="ns2:AdminNotes" minOccurs="0"/>
                <xsd:element ref="ns2:MediaServiceMetadata" minOccurs="0"/>
                <xsd:element ref="ns2:MediaServiceFastMetadata" minOccurs="0"/>
                <xsd:element ref="ns2:MediaServiceAutoTags"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OCR" minOccurs="0"/>
                <xsd:element ref="ns2:MediaServiceGenerationTime" minOccurs="0"/>
                <xsd:element ref="ns2:MediaServiceEventHashCode" minOccurs="0"/>
                <xsd:element ref="ns2:PartnerProgram"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ecdccd-e3b0-4392-94c4-49d90f16d1d5" elementFormDefault="qualified">
    <xsd:import namespace="http://schemas.microsoft.com/office/2006/documentManagement/types"/>
    <xsd:import namespace="http://schemas.microsoft.com/office/infopath/2007/PartnerControls"/>
    <xsd:element name="Topic" ma:index="2" nillable="true" ma:displayName="Topic" ma:default="Unassigned" ma:format="Dropdown" ma:internalName="Topic">
      <xsd:complexType>
        <xsd:complexContent>
          <xsd:extension base="dms:MultiChoice">
            <xsd:sequence>
              <xsd:element name="Value" maxOccurs="unbounded" minOccurs="0" nillable="true">
                <xsd:simpleType>
                  <xsd:restriction base="dms:Choice">
                    <xsd:enumeration value="Accessibility"/>
                    <xsd:enumeration value="Alt text"/>
                    <xsd:enumeration value="Archiving"/>
                    <xsd:enumeration value="CenDoc"/>
                    <xsd:enumeration value="Content Corrections/Reprints"/>
                    <xsd:enumeration value="Content Creation"/>
                    <xsd:enumeration value="Files to Printer"/>
                    <xsd:enumeration value="Invoicing"/>
                    <xsd:enumeration value="Partner Programs"/>
                    <xsd:enumeration value="Project Management"/>
                    <xsd:enumeration value="Other"/>
                    <xsd:enumeration value="Unassigned"/>
                    <xsd:enumeration value="Source Document Only"/>
                    <xsd:enumeration value="Design"/>
                    <xsd:enumeration value="Inclusivity &amp; Diversity"/>
                    <xsd:enumeration value="Choice 16"/>
                  </xsd:restriction>
                </xsd:simpleType>
              </xsd:element>
            </xsd:sequence>
          </xsd:extension>
        </xsd:complexContent>
      </xsd:complexType>
    </xsd:element>
    <xsd:element name="Owner" ma:index="3" nillable="true" ma:displayName="Owner" ma:format="Dropdown" ma:internalName="Owner">
      <xsd:simpleType>
        <xsd:restriction base="dms:Choice">
          <xsd:enumeration value="Content Corrections"/>
          <xsd:enumeration value="Content Creation"/>
          <xsd:enumeration value="Content Management Services"/>
          <xsd:enumeration value="Creative Studio"/>
          <xsd:enumeration value="Digital Production"/>
          <xsd:enumeration value="Finance"/>
          <xsd:enumeration value="Learning"/>
          <xsd:enumeration value="Manufacturing"/>
          <xsd:enumeration value="NGL"/>
          <xsd:enumeration value="Strategic Sourcing"/>
        </xsd:restriction>
      </xsd:simpleType>
    </xsd:element>
    <xsd:element name="Admin" ma:index="4" nillable="true" ma:displayName="Admin" ma:list="UserInfo" ma:SharePointGroup="0" ma:internalName="Admin"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py" ma:index="5" nillable="true" ma:displayName="Copy " ma:default="0" ma:description="This is a VIP copy of a master document that is posted/available internally" ma:format="Dropdown" ma:internalName="Copy">
      <xsd:simpleType>
        <xsd:restriction base="dms:Boolean"/>
      </xsd:simpleType>
    </xsd:element>
    <xsd:element name="MasterLocation_x0028_ifCopy_x003d_Yes_x0029_" ma:index="6" nillable="true" ma:displayName="Master Location (if Copy = Yes)" ma:default="n/a" ma:description="Site/document library where master version is maintained" ma:format="Dropdown" ma:internalName="MasterLocation_x0028_ifCopy_x003d_Yes_x0029_">
      <xsd:simpleType>
        <xsd:restriction base="dms:Choice">
          <xsd:enumeration value="Catalyst / Finance"/>
          <xsd:enumeration value="Content Creation"/>
          <xsd:enumeration value="Content Management Services"/>
          <xsd:enumeration value="GPMOT"/>
          <xsd:enumeration value="Learning"/>
          <xsd:enumeration value="Strategic Sourcing"/>
          <xsd:enumeration value="VIP Documents"/>
          <xsd:enumeration value="n/a"/>
          <xsd:enumeration value="Creative Studio"/>
          <xsd:enumeration value="NGL"/>
        </xsd:restriction>
      </xsd:simpleType>
    </xsd:element>
    <xsd:element name="AdminNotes" ma:index="7" nillable="true" ma:displayName="Admin Notes" ma:format="Dropdown" ma:internalName="AdminNotes">
      <xsd:complexType>
        <xsd:complexContent>
          <xsd:extension base="dms:MultiChoiceFillIn">
            <xsd:sequence>
              <xsd:element name="Value" maxOccurs="unbounded" minOccurs="0" nillable="true">
                <xsd:simpleType>
                  <xsd:union memberTypes="dms:Text">
                    <xsd:simpleType>
                      <xsd:restriction base="dms:Choice">
                        <xsd:enumeration value="See VIP Source Documents"/>
                        <xsd:enumeration value="E2E copy"/>
                        <xsd:enumeration value="Link to VIP copy"/>
                        <xsd:enumeration value="Same as internal version"/>
                        <xsd:enumeration value="Vendor-facing version"/>
                        <xsd:enumeration value="Source document w/owner"/>
                      </xsd:restriction>
                    </xsd:simpleType>
                  </xsd:union>
                </xsd:simpleType>
              </xsd:element>
            </xsd:sequence>
          </xsd:extension>
        </xsd:complexContent>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PartnerProgram" ma:index="25" nillable="true" ma:displayName="Partner Program" ma:format="Dropdown" ma:internalName="PartnerProgram">
      <xsd:complexType>
        <xsd:complexContent>
          <xsd:extension base="dms:MultiChoice">
            <xsd:sequence>
              <xsd:element name="Value" maxOccurs="unbounded" minOccurs="0" nillable="true">
                <xsd:simpleType>
                  <xsd:restriction base="dms:Choice">
                    <xsd:enumeration value="HE Production"/>
                    <xsd:enumeration value="Design"/>
                    <xsd:enumeration value="Authoring"/>
                    <xsd:enumeration value="Ancillary Production"/>
                    <xsd:enumeration value="Archiving"/>
                    <xsd:enumeration value="NGL"/>
                    <xsd:enumeration value="Media"/>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c1e726a-7c3b-4654-9122-87de3e28a51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cc1e726a-7c3b-4654-9122-87de3e28a51c">
      <UserInfo>
        <DisplayName/>
        <AccountId xsi:nil="true"/>
        <AccountType/>
      </UserInfo>
    </SharedWithUsers>
    <AdminNotes xmlns="c8ecdccd-e3b0-4392-94c4-49d90f16d1d5" xsi:nil="true"/>
    <Admin xmlns="c8ecdccd-e3b0-4392-94c4-49d90f16d1d5">
      <UserInfo>
        <DisplayName/>
        <AccountId xsi:nil="true"/>
        <AccountType/>
      </UserInfo>
    </Admin>
    <PartnerProgram xmlns="c8ecdccd-e3b0-4392-94c4-49d90f16d1d5" xsi:nil="true"/>
    <Topic xmlns="c8ecdccd-e3b0-4392-94c4-49d90f16d1d5">
      <Value>Accessibility</Value>
    </Topic>
    <Copy xmlns="c8ecdccd-e3b0-4392-94c4-49d90f16d1d5">false</Copy>
    <MasterLocation_x0028_ifCopy_x003d_Yes_x0029_ xmlns="c8ecdccd-e3b0-4392-94c4-49d90f16d1d5">n/a</MasterLocation_x0028_ifCopy_x003d_Yes_x0029_>
    <Owner xmlns="c8ecdccd-e3b0-4392-94c4-49d90f16d1d5" xsi:nil="true"/>
  </documentManagement>
</p:properties>
</file>

<file path=customXml/itemProps1.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2.xml><?xml version="1.0" encoding="utf-8"?>
<ds:datastoreItem xmlns:ds="http://schemas.openxmlformats.org/officeDocument/2006/customXml" ds:itemID="{99006C67-D151-4DD6-B0C5-0010ADB115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ecdccd-e3b0-4392-94c4-49d90f16d1d5"/>
    <ds:schemaRef ds:uri="cc1e726a-7c3b-4654-9122-87de3e28a5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A9BA192-EF86-48DF-982C-2C526A268392}">
  <ds:schemaRefs>
    <ds:schemaRef ds:uri="cc1e726a-7c3b-4654-9122-87de3e28a51c"/>
    <ds:schemaRef ds:uri="http://purl.org/dc/elements/1.1/"/>
    <ds:schemaRef ds:uri="http://schemas.openxmlformats.org/package/2006/metadata/core-properties"/>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c8ecdccd-e3b0-4392-94c4-49d90f16d1d5"/>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A11y_PPT_Template_Cengage_020221</Template>
  <TotalTime>5950</TotalTime>
  <Words>3165</Words>
  <Application>Microsoft Office PowerPoint</Application>
  <PresentationFormat>Widescreen</PresentationFormat>
  <Paragraphs>278</Paragraphs>
  <Slides>43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Calibri</vt:lpstr>
      <vt:lpstr>Courier New</vt:lpstr>
      <vt:lpstr>Wingdings</vt:lpstr>
      <vt:lpstr>Work Sans</vt:lpstr>
      <vt:lpstr>Work Sans </vt:lpstr>
      <vt:lpstr>Optimized Template Master</vt:lpstr>
      <vt:lpstr>Database Systems: Design, Implementation, and Management, 14e</vt:lpstr>
      <vt:lpstr>Chapter Objectives (1 of 2)</vt:lpstr>
      <vt:lpstr>Chapter Objectives (2 of 2)</vt:lpstr>
      <vt:lpstr>A Logical View of Data</vt:lpstr>
      <vt:lpstr>Tables and Their Characteristics (1 of 2)</vt:lpstr>
      <vt:lpstr>Tables and Their Characteristics (2 of 2)</vt:lpstr>
      <vt:lpstr>Keys</vt:lpstr>
      <vt:lpstr>Dependencies</vt:lpstr>
      <vt:lpstr>Types of Keys (1 of 3)</vt:lpstr>
      <vt:lpstr>Types of Keys (2 of 3)</vt:lpstr>
      <vt:lpstr>Types of Keys (3 of 3)</vt:lpstr>
      <vt:lpstr>Knowledge Check Activity 3-1</vt:lpstr>
      <vt:lpstr>Knowledge Check Activity 3-1: Answer</vt:lpstr>
      <vt:lpstr>Integrity Rules (1 of 2)</vt:lpstr>
      <vt:lpstr>Integrity Rules (2 of 2)</vt:lpstr>
      <vt:lpstr>Relational Algebra</vt:lpstr>
      <vt:lpstr>Formal Definitions and Terminology</vt:lpstr>
      <vt:lpstr>Relational Set Operators (1 of 7)</vt:lpstr>
      <vt:lpstr>Relational Set Operators (2 of 7)</vt:lpstr>
      <vt:lpstr>Relational Set Operators (3 of 7)</vt:lpstr>
      <vt:lpstr>Relational Set Operators (4 of 7)</vt:lpstr>
      <vt:lpstr>Relational Set Operators (5 of 7)</vt:lpstr>
      <vt:lpstr>Relational Set Operators (6 of 7)</vt:lpstr>
      <vt:lpstr>Relational Set Operators (7 of 7)</vt:lpstr>
      <vt:lpstr>Knowledge Check Activity 3-2</vt:lpstr>
      <vt:lpstr>Knowledge Check Activity 3-2: Answer</vt:lpstr>
      <vt:lpstr>The Data Dictionary and the System Catalog</vt:lpstr>
      <vt:lpstr>Relationships within the Relational Database (1 of 6)</vt:lpstr>
      <vt:lpstr>Relationships within the Relational Database (2 of 6)</vt:lpstr>
      <vt:lpstr>Relationships within the Relational Database (3 of 6)</vt:lpstr>
      <vt:lpstr>Relationships within the Relational Database (4 of 6)</vt:lpstr>
      <vt:lpstr>Relationships within the Relational Database (5 of 6)</vt:lpstr>
      <vt:lpstr>Relationships within the Relational Database (6 of 6)</vt:lpstr>
      <vt:lpstr>Data Redundancy Revisited (1 of 2)</vt:lpstr>
      <vt:lpstr>Data Redundancy Revisited (2 of 2)</vt:lpstr>
      <vt:lpstr>Indexes (1 of 2)</vt:lpstr>
      <vt:lpstr>Indexes (2 of 2)</vt:lpstr>
      <vt:lpstr>Cobb’s Relational Database Rules (1 of 2)</vt:lpstr>
      <vt:lpstr>Cobb’s Relational Database Rules (2 of 2)</vt:lpstr>
      <vt:lpstr>Knowledge Check Activity 3-3</vt:lpstr>
      <vt:lpstr>Knowledge Check Activity 3-3: Answer</vt:lpstr>
      <vt:lpstr>Summary (1 of 2)</vt:lpstr>
      <vt:lpstr>Summary (2 of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 Williams</dc:creator>
  <cp:lastModifiedBy>N Williams</cp:lastModifiedBy>
  <cp:revision>116</cp:revision>
  <cp:lastPrinted>2016-10-03T15:29:39Z</cp:lastPrinted>
  <dcterms:created xsi:type="dcterms:W3CDTF">2021-12-10T16:21:02Z</dcterms:created>
  <dcterms:modified xsi:type="dcterms:W3CDTF">2023-05-24T19:01:12Z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0x01010025A683995A7B1D46BAE4BA042997DC16</vt:lpwstr>
  </property>
  <property fmtid="{D5CDD505-2E9C-101B-9397-08002B2CF9AE}" pid="3" name="Order">
    <vt:r8>112600</vt:r8>
  </property>
  <property fmtid="{D5CDD505-2E9C-101B-9397-08002B2CF9AE}" pid="4" name="Category">
    <vt:lpwstr>Accessibility</vt:lpwstr>
  </property>
  <property fmtid="{D5CDD505-2E9C-101B-9397-08002B2CF9AE}" pid="5" name="xd_Signature">
    <vt:bool>false</vt:bool>
  </property>
  <property fmtid="{D5CDD505-2E9C-101B-9397-08002B2CF9AE}" pid="6" name="xd_ProgID">
    <vt:lpwstr/>
  </property>
  <property fmtid="{D5CDD505-2E9C-101B-9397-08002B2CF9AE}" pid="7" name="Document Type">
    <vt:lpwstr>Template</vt:lpwstr>
  </property>
  <property fmtid="{D5CDD505-2E9C-101B-9397-08002B2CF9AE}" pid="8" name="Audience">
    <vt:lpwstr>Content Developer</vt:lpwstr>
  </property>
  <property fmtid="{D5CDD505-2E9C-101B-9397-08002B2CF9AE}" pid="9" name="Department">
    <vt:lpwstr>GPM Training</vt:lpwstr>
  </property>
  <property fmtid="{D5CDD505-2E9C-101B-9397-08002B2CF9AE}" pid="10" name="ComplianceAssetId">
    <vt:lpwstr/>
  </property>
  <property fmtid="{D5CDD505-2E9C-101B-9397-08002B2CF9AE}" pid="11" name="TemplateUrl">
    <vt:lpwstr/>
  </property>
  <property fmtid="{D5CDD505-2E9C-101B-9397-08002B2CF9AE}" pid="12" name="ArticulateGUID">
    <vt:lpwstr>DA3FD099-5DDC-49B7-BC70-6C2871AE2813</vt:lpwstr>
  </property>
  <property fmtid="{D5CDD505-2E9C-101B-9397-08002B2CF9AE}" pid="13" name="ArticulatePath">
    <vt:lpwstr>Presentation3</vt:lpwstr>
  </property>
  <property fmtid="{D5CDD505-2E9C-101B-9397-08002B2CF9AE}" pid="14" name="_ExtendedDescription">
    <vt:lpwstr/>
  </property>
  <property fmtid="{D5CDD505-2E9C-101B-9397-08002B2CF9AE}" pid="15" name="TriggerFlowInfo">
    <vt:lpwstr/>
  </property>
  <property fmtid="{D5CDD505-2E9C-101B-9397-08002B2CF9AE}" pid="16" name="Notes">
    <vt:lpwstr>Manage access: Not shared</vt:lpwstr>
  </property>
</Properties>
</file>