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1"/>
  </p:notesMasterIdLst>
  <p:handoutMasterIdLst>
    <p:handoutMasterId r:id="rId52"/>
  </p:handoutMasterIdLst>
  <p:sldIdLst>
    <p:sldId id="257" r:id="rId5"/>
    <p:sldId id="259" r:id="rId6"/>
    <p:sldId id="336" r:id="rId7"/>
    <p:sldId id="346" r:id="rId8"/>
    <p:sldId id="347" r:id="rId9"/>
    <p:sldId id="390" r:id="rId10"/>
    <p:sldId id="349" r:id="rId11"/>
    <p:sldId id="350" r:id="rId12"/>
    <p:sldId id="351" r:id="rId13"/>
    <p:sldId id="382" r:id="rId14"/>
    <p:sldId id="383" r:id="rId15"/>
    <p:sldId id="352" r:id="rId16"/>
    <p:sldId id="353" r:id="rId17"/>
    <p:sldId id="354" r:id="rId18"/>
    <p:sldId id="355" r:id="rId19"/>
    <p:sldId id="356" r:id="rId20"/>
    <p:sldId id="357" r:id="rId21"/>
    <p:sldId id="358" r:id="rId22"/>
    <p:sldId id="359" r:id="rId23"/>
    <p:sldId id="360" r:id="rId24"/>
    <p:sldId id="361" r:id="rId25"/>
    <p:sldId id="362" r:id="rId26"/>
    <p:sldId id="384" r:id="rId27"/>
    <p:sldId id="385" r:id="rId28"/>
    <p:sldId id="363" r:id="rId29"/>
    <p:sldId id="364" r:id="rId30"/>
    <p:sldId id="365" r:id="rId31"/>
    <p:sldId id="366" r:id="rId32"/>
    <p:sldId id="367" r:id="rId33"/>
    <p:sldId id="368" r:id="rId34"/>
    <p:sldId id="369" r:id="rId35"/>
    <p:sldId id="370" r:id="rId36"/>
    <p:sldId id="371" r:id="rId37"/>
    <p:sldId id="372" r:id="rId38"/>
    <p:sldId id="373" r:id="rId39"/>
    <p:sldId id="374" r:id="rId40"/>
    <p:sldId id="375" r:id="rId41"/>
    <p:sldId id="376" r:id="rId42"/>
    <p:sldId id="377" r:id="rId43"/>
    <p:sldId id="378" r:id="rId44"/>
    <p:sldId id="379" r:id="rId45"/>
    <p:sldId id="380" r:id="rId46"/>
    <p:sldId id="381" r:id="rId47"/>
    <p:sldId id="386" r:id="rId48"/>
    <p:sldId id="387" r:id="rId49"/>
    <p:sldId id="270" r:id="rId50"/>
  </p:sldIdLst>
  <p:sldSz cx="12192000" cy="6858000"/>
  <p:notesSz cx="6858000" cy="9144000"/>
  <p:custDataLst>
    <p:tags r:id="rId53"/>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E13C9-FCB1-4A49-A47B-9351852C10AD}" v="9" dt="2023-05-24T20:53:58.2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6" autoAdjust="0"/>
    <p:restoredTop sz="94136" autoAdjust="0"/>
  </p:normalViewPr>
  <p:slideViewPr>
    <p:cSldViewPr snapToGrid="0" snapToObjects="1">
      <p:cViewPr varScale="1">
        <p:scale>
          <a:sx n="74" d="100"/>
          <a:sy n="74" d="100"/>
        </p:scale>
        <p:origin x="782"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A WILLIAMS" userId="4b7fa5a5fd205913" providerId="LiveId" clId="{996E13C9-FCB1-4A49-A47B-9351852C10AD}"/>
    <pc:docChg chg="undo custSel addSld delSld modSld">
      <pc:chgData name="TANA WILLIAMS" userId="4b7fa5a5fd205913" providerId="LiveId" clId="{996E13C9-FCB1-4A49-A47B-9351852C10AD}" dt="2023-05-24T20:54:12.427" v="112" actId="47"/>
      <pc:docMkLst>
        <pc:docMk/>
      </pc:docMkLst>
      <pc:sldChg chg="modSp mod">
        <pc:chgData name="TANA WILLIAMS" userId="4b7fa5a5fd205913" providerId="LiveId" clId="{996E13C9-FCB1-4A49-A47B-9351852C10AD}" dt="2023-05-24T20:06:47.929" v="20" actId="6549"/>
        <pc:sldMkLst>
          <pc:docMk/>
          <pc:sldMk cId="4213697348" sldId="336"/>
        </pc:sldMkLst>
        <pc:spChg chg="mod">
          <ac:chgData name="TANA WILLIAMS" userId="4b7fa5a5fd205913" providerId="LiveId" clId="{996E13C9-FCB1-4A49-A47B-9351852C10AD}" dt="2023-05-24T20:06:47.929" v="20" actId="6549"/>
          <ac:spMkLst>
            <pc:docMk/>
            <pc:sldMk cId="4213697348" sldId="336"/>
            <ac:spMk id="2" creationId="{23956ECE-1E46-1A92-2F76-987543181675}"/>
          </ac:spMkLst>
        </pc:spChg>
      </pc:sldChg>
      <pc:sldChg chg="modSp mod">
        <pc:chgData name="TANA WILLIAMS" userId="4b7fa5a5fd205913" providerId="LiveId" clId="{996E13C9-FCB1-4A49-A47B-9351852C10AD}" dt="2023-05-24T20:06:41.950" v="18" actId="6549"/>
        <pc:sldMkLst>
          <pc:docMk/>
          <pc:sldMk cId="524383777" sldId="346"/>
        </pc:sldMkLst>
        <pc:spChg chg="mod">
          <ac:chgData name="TANA WILLIAMS" userId="4b7fa5a5fd205913" providerId="LiveId" clId="{996E13C9-FCB1-4A49-A47B-9351852C10AD}" dt="2023-05-24T20:06:41.950" v="18" actId="6549"/>
          <ac:spMkLst>
            <pc:docMk/>
            <pc:sldMk cId="524383777" sldId="346"/>
            <ac:spMk id="2" creationId="{00000000-0000-0000-0000-000000000000}"/>
          </ac:spMkLst>
        </pc:spChg>
      </pc:sldChg>
      <pc:sldChg chg="modSp mod">
        <pc:chgData name="TANA WILLIAMS" userId="4b7fa5a5fd205913" providerId="LiveId" clId="{996E13C9-FCB1-4A49-A47B-9351852C10AD}" dt="2023-05-24T20:06:33.136" v="16" actId="6549"/>
        <pc:sldMkLst>
          <pc:docMk/>
          <pc:sldMk cId="4119004839" sldId="347"/>
        </pc:sldMkLst>
        <pc:spChg chg="mod">
          <ac:chgData name="TANA WILLIAMS" userId="4b7fa5a5fd205913" providerId="LiveId" clId="{996E13C9-FCB1-4A49-A47B-9351852C10AD}" dt="2023-05-24T20:06:33.136" v="16" actId="6549"/>
          <ac:spMkLst>
            <pc:docMk/>
            <pc:sldMk cId="4119004839" sldId="347"/>
            <ac:spMk id="2" creationId="{00000000-0000-0000-0000-000000000000}"/>
          </ac:spMkLst>
        </pc:spChg>
      </pc:sldChg>
      <pc:sldChg chg="addSp modSp del mod">
        <pc:chgData name="TANA WILLIAMS" userId="4b7fa5a5fd205913" providerId="LiveId" clId="{996E13C9-FCB1-4A49-A47B-9351852C10AD}" dt="2023-05-24T20:54:08.110" v="110" actId="47"/>
        <pc:sldMkLst>
          <pc:docMk/>
          <pc:sldMk cId="1693091583" sldId="348"/>
        </pc:sldMkLst>
        <pc:spChg chg="mod">
          <ac:chgData name="TANA WILLIAMS" userId="4b7fa5a5fd205913" providerId="LiveId" clId="{996E13C9-FCB1-4A49-A47B-9351852C10AD}" dt="2023-05-24T20:06:27.680" v="14" actId="6549"/>
          <ac:spMkLst>
            <pc:docMk/>
            <pc:sldMk cId="1693091583" sldId="348"/>
            <ac:spMk id="2" creationId="{00000000-0000-0000-0000-000000000000}"/>
          </ac:spMkLst>
        </pc:spChg>
        <pc:spChg chg="add mod">
          <ac:chgData name="TANA WILLIAMS" userId="4b7fa5a5fd205913" providerId="LiveId" clId="{996E13C9-FCB1-4A49-A47B-9351852C10AD}" dt="2023-05-24T20:14:36.829" v="88" actId="1076"/>
          <ac:spMkLst>
            <pc:docMk/>
            <pc:sldMk cId="1693091583" sldId="348"/>
            <ac:spMk id="3" creationId="{2D9F9281-1C8A-FECC-198C-7459C5632EE0}"/>
          </ac:spMkLst>
        </pc:spChg>
        <pc:graphicFrameChg chg="mod modGraphic">
          <ac:chgData name="TANA WILLIAMS" userId="4b7fa5a5fd205913" providerId="LiveId" clId="{996E13C9-FCB1-4A49-A47B-9351852C10AD}" dt="2023-05-24T20:16:46.223" v="102" actId="113"/>
          <ac:graphicFrameMkLst>
            <pc:docMk/>
            <pc:sldMk cId="1693091583" sldId="348"/>
            <ac:graphicFrameMk id="4" creationId="{00000000-0000-0000-0000-000000000000}"/>
          </ac:graphicFrameMkLst>
        </pc:graphicFrameChg>
      </pc:sldChg>
      <pc:sldChg chg="modSp add del mod">
        <pc:chgData name="TANA WILLIAMS" userId="4b7fa5a5fd205913" providerId="LiveId" clId="{996E13C9-FCB1-4A49-A47B-9351852C10AD}" dt="2023-05-24T20:14:28.994" v="87" actId="2890"/>
        <pc:sldMkLst>
          <pc:docMk/>
          <pc:sldMk cId="2999742764" sldId="388"/>
        </pc:sldMkLst>
        <pc:spChg chg="mod">
          <ac:chgData name="TANA WILLIAMS" userId="4b7fa5a5fd205913" providerId="LiveId" clId="{996E13C9-FCB1-4A49-A47B-9351852C10AD}" dt="2023-05-24T20:14:16.257" v="84" actId="20577"/>
          <ac:spMkLst>
            <pc:docMk/>
            <pc:sldMk cId="2999742764" sldId="388"/>
            <ac:spMk id="2" creationId="{00000000-0000-0000-0000-000000000000}"/>
          </ac:spMkLst>
        </pc:spChg>
        <pc:graphicFrameChg chg="modGraphic">
          <ac:chgData name="TANA WILLIAMS" userId="4b7fa5a5fd205913" providerId="LiveId" clId="{996E13C9-FCB1-4A49-A47B-9351852C10AD}" dt="2023-05-24T20:14:06.803" v="82" actId="2165"/>
          <ac:graphicFrameMkLst>
            <pc:docMk/>
            <pc:sldMk cId="2999742764" sldId="388"/>
            <ac:graphicFrameMk id="4" creationId="{00000000-0000-0000-0000-000000000000}"/>
          </ac:graphicFrameMkLst>
        </pc:graphicFrameChg>
      </pc:sldChg>
      <pc:sldChg chg="modSp add del mod">
        <pc:chgData name="TANA WILLIAMS" userId="4b7fa5a5fd205913" providerId="LiveId" clId="{996E13C9-FCB1-4A49-A47B-9351852C10AD}" dt="2023-05-24T20:54:11.211" v="111" actId="47"/>
        <pc:sldMkLst>
          <pc:docMk/>
          <pc:sldMk cId="3485400980" sldId="388"/>
        </pc:sldMkLst>
        <pc:spChg chg="mod">
          <ac:chgData name="TANA WILLIAMS" userId="4b7fa5a5fd205913" providerId="LiveId" clId="{996E13C9-FCB1-4A49-A47B-9351852C10AD}" dt="2023-05-24T20:16:27.354" v="100" actId="6549"/>
          <ac:spMkLst>
            <pc:docMk/>
            <pc:sldMk cId="3485400980" sldId="388"/>
            <ac:spMk id="2" creationId="{00000000-0000-0000-0000-000000000000}"/>
          </ac:spMkLst>
        </pc:spChg>
        <pc:graphicFrameChg chg="modGraphic">
          <ac:chgData name="TANA WILLIAMS" userId="4b7fa5a5fd205913" providerId="LiveId" clId="{996E13C9-FCB1-4A49-A47B-9351852C10AD}" dt="2023-05-24T20:16:33.133" v="101" actId="113"/>
          <ac:graphicFrameMkLst>
            <pc:docMk/>
            <pc:sldMk cId="3485400980" sldId="388"/>
            <ac:graphicFrameMk id="4" creationId="{00000000-0000-0000-0000-000000000000}"/>
          </ac:graphicFrameMkLst>
        </pc:graphicFrameChg>
      </pc:sldChg>
      <pc:sldChg chg="modSp add del mod">
        <pc:chgData name="TANA WILLIAMS" userId="4b7fa5a5fd205913" providerId="LiveId" clId="{996E13C9-FCB1-4A49-A47B-9351852C10AD}" dt="2023-05-24T20:14:17.558" v="86" actId="2890"/>
        <pc:sldMkLst>
          <pc:docMk/>
          <pc:sldMk cId="889066448" sldId="389"/>
        </pc:sldMkLst>
        <pc:spChg chg="mod">
          <ac:chgData name="TANA WILLIAMS" userId="4b7fa5a5fd205913" providerId="LiveId" clId="{996E13C9-FCB1-4A49-A47B-9351852C10AD}" dt="2023-05-24T20:14:02.984" v="75" actId="1076"/>
          <ac:spMkLst>
            <pc:docMk/>
            <pc:sldMk cId="889066448" sldId="389"/>
            <ac:spMk id="3" creationId="{2D9F9281-1C8A-FECC-198C-7459C5632EE0}"/>
          </ac:spMkLst>
        </pc:spChg>
        <pc:graphicFrameChg chg="mod modGraphic">
          <ac:chgData name="TANA WILLIAMS" userId="4b7fa5a5fd205913" providerId="LiveId" clId="{996E13C9-FCB1-4A49-A47B-9351852C10AD}" dt="2023-05-24T20:14:04.572" v="78" actId="113"/>
          <ac:graphicFrameMkLst>
            <pc:docMk/>
            <pc:sldMk cId="889066448" sldId="389"/>
            <ac:graphicFrameMk id="4" creationId="{00000000-0000-0000-0000-000000000000}"/>
          </ac:graphicFrameMkLst>
        </pc:graphicFrameChg>
      </pc:sldChg>
      <pc:sldChg chg="modSp add del mod">
        <pc:chgData name="TANA WILLIAMS" userId="4b7fa5a5fd205913" providerId="LiveId" clId="{996E13C9-FCB1-4A49-A47B-9351852C10AD}" dt="2023-05-24T20:54:12.427" v="112" actId="47"/>
        <pc:sldMkLst>
          <pc:docMk/>
          <pc:sldMk cId="3266884697" sldId="389"/>
        </pc:sldMkLst>
        <pc:spChg chg="mod">
          <ac:chgData name="TANA WILLIAMS" userId="4b7fa5a5fd205913" providerId="LiveId" clId="{996E13C9-FCB1-4A49-A47B-9351852C10AD}" dt="2023-05-24T20:16:11.527" v="97" actId="6549"/>
          <ac:spMkLst>
            <pc:docMk/>
            <pc:sldMk cId="3266884697" sldId="389"/>
            <ac:spMk id="2" creationId="{00000000-0000-0000-0000-000000000000}"/>
          </ac:spMkLst>
        </pc:spChg>
        <pc:graphicFrameChg chg="modGraphic">
          <ac:chgData name="TANA WILLIAMS" userId="4b7fa5a5fd205913" providerId="LiveId" clId="{996E13C9-FCB1-4A49-A47B-9351852C10AD}" dt="2023-05-24T20:16:21.543" v="98" actId="113"/>
          <ac:graphicFrameMkLst>
            <pc:docMk/>
            <pc:sldMk cId="3266884697" sldId="389"/>
            <ac:graphicFrameMk id="4" creationId="{00000000-0000-0000-0000-000000000000}"/>
          </ac:graphicFrameMkLst>
        </pc:graphicFrameChg>
      </pc:sldChg>
      <pc:sldChg chg="modSp add mod">
        <pc:chgData name="TANA WILLIAMS" userId="4b7fa5a5fd205913" providerId="LiveId" clId="{996E13C9-FCB1-4A49-A47B-9351852C10AD}" dt="2023-05-24T20:53:58.257" v="109"/>
        <pc:sldMkLst>
          <pc:docMk/>
          <pc:sldMk cId="3239902392" sldId="390"/>
        </pc:sldMkLst>
        <pc:graphicFrameChg chg="mod modGraphic">
          <ac:chgData name="TANA WILLIAMS" userId="4b7fa5a5fd205913" providerId="LiveId" clId="{996E13C9-FCB1-4A49-A47B-9351852C10AD}" dt="2023-05-24T20:53:58.257" v="109"/>
          <ac:graphicFrameMkLst>
            <pc:docMk/>
            <pc:sldMk cId="3239902392" sldId="390"/>
            <ac:graphicFrameMk id="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8: Advanced SQL</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AutoNum type="arabicPeriod"/>
            </a:pPr>
            <a:r>
              <a:rPr lang="en-US" dirty="0"/>
              <a:t>Use SQL to create a table manually</a:t>
            </a:r>
          </a:p>
          <a:p>
            <a:pPr marL="457200" indent="-457200">
              <a:buAutoNum type="arabicPeriod"/>
            </a:pPr>
            <a:r>
              <a:rPr lang="en-US" dirty="0"/>
              <a:t>Use SQL to create a copy of a table using a subquery</a:t>
            </a:r>
          </a:p>
          <a:p>
            <a:pPr marL="457200" indent="-457200">
              <a:buAutoNum type="arabicPeriod"/>
            </a:pPr>
            <a:r>
              <a:rPr lang="en-US" dirty="0"/>
              <a:t>Manipulate the structure of tables to add, modify, and remove columns and constraints</a:t>
            </a:r>
          </a:p>
          <a:p>
            <a:pPr marL="457200" indent="-457200">
              <a:buAutoNum type="arabicPeriod"/>
            </a:pPr>
            <a:r>
              <a:rPr lang="en-US" dirty="0"/>
              <a:t>Use SQL to do data manipulation (insert, update, and delete rows of data)</a:t>
            </a:r>
          </a:p>
          <a:p>
            <a:pPr marL="457200" indent="-457200">
              <a:buAutoNum type="arabicPeriod"/>
            </a:pPr>
            <a:r>
              <a:rPr lang="en-US" dirty="0"/>
              <a:t>Use SQL to create database views, including updatable views</a:t>
            </a:r>
          </a:p>
          <a:p>
            <a:pPr marL="457200" indent="-457200">
              <a:buAutoNum type="arabicPeriod"/>
            </a:pPr>
            <a:r>
              <a:rPr lang="en-US" dirty="0"/>
              <a:t>Use procedural SQL to create triggers, stored procedures, and procedural SQL functions</a:t>
            </a:r>
          </a:p>
          <a:p>
            <a:pPr marL="457200" indent="-457200">
              <a:buAutoNum type="arabicPeriod"/>
            </a:pPr>
            <a:r>
              <a:rPr lang="en-US" dirty="0"/>
              <a:t>Create embedded SQL</a:t>
            </a:r>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Data Definition Commands (1 of 6)</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altLang="zh-CN" dirty="0"/>
              <a:t>Starting database model</a:t>
            </a:r>
          </a:p>
          <a:p>
            <a:pPr lvl="1"/>
            <a:r>
              <a:rPr lang="en-US" altLang="zh-CN" dirty="0"/>
              <a:t>Refer to Figure 8.1 on the following slide</a:t>
            </a:r>
          </a:p>
          <a:p>
            <a:r>
              <a:rPr lang="en-US" altLang="zh-CN" dirty="0"/>
              <a:t>Creating the Database</a:t>
            </a:r>
          </a:p>
          <a:p>
            <a:pPr lvl="1"/>
            <a:r>
              <a:rPr lang="en-US" altLang="zh-CN" dirty="0"/>
              <a:t>Before a new RDBMS can be used, the database structure and the tables that will hold the end-user data must be created </a:t>
            </a:r>
          </a:p>
          <a:p>
            <a:r>
              <a:rPr lang="de-DE" altLang="zh-CN" dirty="0"/>
              <a:t>The Database Schema</a:t>
            </a:r>
          </a:p>
          <a:p>
            <a:pPr lvl="1"/>
            <a:r>
              <a:rPr lang="en-US" altLang="zh-CN" dirty="0"/>
              <a:t>A </a:t>
            </a:r>
            <a:r>
              <a:rPr lang="en-US" altLang="zh-CN" b="1" dirty="0"/>
              <a:t>schema</a:t>
            </a:r>
            <a:r>
              <a:rPr lang="en-US" altLang="zh-CN" dirty="0"/>
              <a:t> is a logical group of database objects—such as tables and indexes—that are related to each other</a:t>
            </a:r>
            <a:endParaRPr lang="de-DE" altLang="zh-CN" dirty="0"/>
          </a:p>
          <a:p>
            <a:pPr marL="0" indent="0">
              <a:buNone/>
            </a:pPr>
            <a:endParaRPr lang="en-US" dirty="0"/>
          </a:p>
        </p:txBody>
      </p:sp>
    </p:spTree>
    <p:extLst>
      <p:ext uri="{BB962C8B-B14F-4D97-AF65-F5344CB8AC3E}">
        <p14:creationId xmlns:p14="http://schemas.microsoft.com/office/powerpoint/2010/main" val="421369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Definition Commands (2 of 6)</a:t>
            </a:r>
            <a:endParaRPr lang="zh-CN" altLang="en-US" dirty="0"/>
          </a:p>
        </p:txBody>
      </p:sp>
      <p:pic>
        <p:nvPicPr>
          <p:cNvPr id="5" name="Picture Placeholder 4" descr="A database model, where a customer may generate 0 or many invoices. 1 invoice contains 1 or many lines. 1 product is found in 0 or many lines. 1 or 0 vendor may supply 0 or many products."/>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711113" y="1690691"/>
            <a:ext cx="6404302" cy="3494919"/>
          </a:xfrm>
        </p:spPr>
      </p:pic>
      <p:sp>
        <p:nvSpPr>
          <p:cNvPr id="4" name="Text Placeholder 3"/>
          <p:cNvSpPr>
            <a:spLocks noGrp="1"/>
          </p:cNvSpPr>
          <p:nvPr>
            <p:ph type="body" sz="quarter" idx="11"/>
          </p:nvPr>
        </p:nvSpPr>
        <p:spPr>
          <a:xfrm>
            <a:off x="7478972" y="5455227"/>
            <a:ext cx="3976406" cy="423593"/>
          </a:xfrm>
        </p:spPr>
        <p:txBody>
          <a:bodyPr/>
          <a:lstStyle/>
          <a:p>
            <a:r>
              <a:rPr lang="en-US" altLang="zh-CN" b="1" dirty="0"/>
              <a:t>Figure 8.1  </a:t>
            </a:r>
            <a:r>
              <a:rPr lang="en-US" altLang="zh-CN" dirty="0"/>
              <a:t>Database Model</a:t>
            </a:r>
            <a:endParaRPr lang="zh-CN" altLang="en-US" dirty="0"/>
          </a:p>
        </p:txBody>
      </p:sp>
    </p:spTree>
    <p:extLst>
      <p:ext uri="{BB962C8B-B14F-4D97-AF65-F5344CB8AC3E}">
        <p14:creationId xmlns:p14="http://schemas.microsoft.com/office/powerpoint/2010/main" val="524383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Definition Commands (3 of 6)</a:t>
            </a:r>
            <a:endParaRPr lang="zh-CN" altLang="en-US" dirty="0"/>
          </a:p>
        </p:txBody>
      </p:sp>
      <p:pic>
        <p:nvPicPr>
          <p:cNvPr id="5" name="Picture Placeholder 4" descr="The database named, Chapter 0 8 underscore sale company, has two tables named vendor and product. There are 7 columns in the vendor table, vendor underscore code, vendor underscore name, vendor underscore contact, vendor underscore area code, vendor underscore phone, vendor underscore state and vendor underscore order. The product table has 10 columns, product underscore code, product underscore description, product underscore in date, product underscore Q O H, product underscore minimum, product underscore price, product underscore discount, vendor underscore code, product underscore minimum underscore order and product underscore reorde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2020497" y="1591630"/>
            <a:ext cx="5082540" cy="4168140"/>
          </a:xfrm>
        </p:spPr>
      </p:pic>
      <p:sp>
        <p:nvSpPr>
          <p:cNvPr id="4" name="Text Placeholder 3"/>
          <p:cNvSpPr>
            <a:spLocks noGrp="1"/>
          </p:cNvSpPr>
          <p:nvPr>
            <p:ph type="body" sz="quarter" idx="11"/>
          </p:nvPr>
        </p:nvSpPr>
        <p:spPr>
          <a:xfrm>
            <a:off x="7478972" y="5257801"/>
            <a:ext cx="3976406" cy="621020"/>
          </a:xfrm>
        </p:spPr>
        <p:txBody>
          <a:bodyPr/>
          <a:lstStyle/>
          <a:p>
            <a:r>
              <a:rPr lang="en-US" altLang="zh-CN" b="1" dirty="0"/>
              <a:t>Figure 8.2  </a:t>
            </a:r>
            <a:r>
              <a:rPr lang="en-US" altLang="zh-CN" dirty="0"/>
              <a:t>Vendor and Product Tables</a:t>
            </a:r>
            <a:endParaRPr lang="zh-CN" altLang="en-US" dirty="0"/>
          </a:p>
        </p:txBody>
      </p:sp>
    </p:spTree>
    <p:extLst>
      <p:ext uri="{BB962C8B-B14F-4D97-AF65-F5344CB8AC3E}">
        <p14:creationId xmlns:p14="http://schemas.microsoft.com/office/powerpoint/2010/main" val="4119004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Definition Commands (4 of 4)</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00629953"/>
              </p:ext>
            </p:extLst>
          </p:nvPr>
        </p:nvGraphicFramePr>
        <p:xfrm>
          <a:off x="476843" y="1430771"/>
          <a:ext cx="11242675" cy="4318000"/>
        </p:xfrm>
        <a:graphic>
          <a:graphicData uri="http://schemas.openxmlformats.org/drawingml/2006/table">
            <a:tbl>
              <a:tblPr firstRow="1" bandRow="1">
                <a:tableStyleId>{5C22544A-7EE6-4342-B048-85BDC9FD1C3A}</a:tableStyleId>
              </a:tblPr>
              <a:tblGrid>
                <a:gridCol w="1570759">
                  <a:extLst>
                    <a:ext uri="{9D8B030D-6E8A-4147-A177-3AD203B41FA5}">
                      <a16:colId xmlns:a16="http://schemas.microsoft.com/office/drawing/2014/main" val="20000"/>
                    </a:ext>
                  </a:extLst>
                </a:gridCol>
                <a:gridCol w="1506682">
                  <a:extLst>
                    <a:ext uri="{9D8B030D-6E8A-4147-A177-3AD203B41FA5}">
                      <a16:colId xmlns:a16="http://schemas.microsoft.com/office/drawing/2014/main" val="20001"/>
                    </a:ext>
                  </a:extLst>
                </a:gridCol>
                <a:gridCol w="8165234">
                  <a:extLst>
                    <a:ext uri="{9D8B030D-6E8A-4147-A177-3AD203B41FA5}">
                      <a16:colId xmlns:a16="http://schemas.microsoft.com/office/drawing/2014/main" val="20002"/>
                    </a:ext>
                  </a:extLst>
                </a:gridCol>
              </a:tblGrid>
              <a:tr h="370840">
                <a:tc>
                  <a:txBody>
                    <a:bodyPr/>
                    <a:lstStyle/>
                    <a:p>
                      <a:r>
                        <a:rPr lang="en-US" altLang="zh-CN" sz="1400" dirty="0"/>
                        <a:t>Table 8.1</a:t>
                      </a:r>
                      <a:endParaRPr lang="zh-CN" altLang="en-US" sz="1400" dirty="0"/>
                    </a:p>
                  </a:txBody>
                  <a:tcPr/>
                </a:tc>
                <a:tc>
                  <a:txBody>
                    <a:bodyPr/>
                    <a:lstStyle/>
                    <a:p>
                      <a:endParaRPr lang="zh-CN" altLang="en-US" sz="1400" dirty="0"/>
                    </a:p>
                  </a:txBody>
                  <a:tcPr>
                    <a:lnR w="1270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t>Some Common SQL Data Types</a:t>
                      </a:r>
                      <a:endParaRPr lang="zh-CN" altLang="en-US" sz="1400" dirty="0"/>
                    </a:p>
                  </a:txBody>
                  <a:tcP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n-US" altLang="zh-CN" sz="1400" dirty="0"/>
                        <a:t>Data Type</a:t>
                      </a:r>
                      <a:endParaRPr lang="zh-CN" altLang="en-US" sz="1400" dirty="0"/>
                    </a:p>
                  </a:txBody>
                  <a:tcPr/>
                </a:tc>
                <a:tc>
                  <a:txBody>
                    <a:bodyPr/>
                    <a:lstStyle/>
                    <a:p>
                      <a:r>
                        <a:rPr lang="en-US" altLang="zh-CN" sz="1400" dirty="0"/>
                        <a:t>Format</a:t>
                      </a:r>
                      <a:endParaRPr lang="zh-CN" altLang="en-US" sz="1400" dirty="0"/>
                    </a:p>
                  </a:txBody>
                  <a:tcPr/>
                </a:tc>
                <a:tc>
                  <a:txBody>
                    <a:bodyPr/>
                    <a:lstStyle/>
                    <a:p>
                      <a:r>
                        <a:rPr lang="en-US" altLang="zh-CN" sz="1400" dirty="0"/>
                        <a:t>Comments</a:t>
                      </a:r>
                      <a:endParaRPr lang="zh-CN" altLang="en-US" sz="1400" dirty="0"/>
                    </a:p>
                  </a:txBody>
                  <a:tcPr/>
                </a:tc>
                <a:extLst>
                  <a:ext uri="{0D108BD9-81ED-4DB2-BD59-A6C34878D82A}">
                    <a16:rowId xmlns:a16="http://schemas.microsoft.com/office/drawing/2014/main" val="10001"/>
                  </a:ext>
                </a:extLst>
              </a:tr>
              <a:tr h="370840">
                <a:tc>
                  <a:txBody>
                    <a:bodyPr/>
                    <a:lstStyle/>
                    <a:p>
                      <a:r>
                        <a:rPr lang="en-US" altLang="zh-CN" sz="1200" dirty="0"/>
                        <a:t>Numeric</a:t>
                      </a:r>
                      <a:endParaRPr lang="zh-CN" altLang="en-US" sz="1200" dirty="0"/>
                    </a:p>
                  </a:txBody>
                  <a:tcPr/>
                </a:tc>
                <a:tc>
                  <a:txBody>
                    <a:bodyPr/>
                    <a:lstStyle/>
                    <a:p>
                      <a:r>
                        <a:rPr lang="en-US" altLang="zh-CN" sz="1200" dirty="0"/>
                        <a:t>NUMERIC(L,D)</a:t>
                      </a:r>
                      <a:r>
                        <a:rPr lang="en-US" altLang="zh-CN" sz="1200" baseline="0" dirty="0"/>
                        <a:t> or NUMBER (L,D)</a:t>
                      </a:r>
                      <a:endParaRPr lang="zh-CN" altLang="en-US" sz="1200" dirty="0"/>
                    </a:p>
                  </a:txBody>
                  <a:tcPr/>
                </a:tc>
                <a:tc>
                  <a:txBody>
                    <a:bodyPr/>
                    <a:lstStyle/>
                    <a:p>
                      <a:pPr algn="l"/>
                      <a:r>
                        <a:rPr lang="en-US" altLang="zh-CN" sz="1200" b="0" i="0" u="none" strike="noStrike" baseline="0" dirty="0">
                          <a:latin typeface="MyriadPro-SemiCn"/>
                        </a:rPr>
                        <a:t>The declaration NUMERIC(7,2) or NUMBER (7,2) indicates that numbers will be stored with two decimal places and may be up to seven digits long, including the sign and the decimal place (for example, 12.32 or −134.99).</a:t>
                      </a:r>
                      <a:endParaRPr lang="zh-CN" altLang="en-US" sz="1200" dirty="0"/>
                    </a:p>
                  </a:txBody>
                  <a:tcPr/>
                </a:tc>
                <a:extLst>
                  <a:ext uri="{0D108BD9-81ED-4DB2-BD59-A6C34878D82A}">
                    <a16:rowId xmlns:a16="http://schemas.microsoft.com/office/drawing/2014/main" val="10002"/>
                  </a:ext>
                </a:extLst>
              </a:tr>
              <a:tr h="370840">
                <a:tc>
                  <a:txBody>
                    <a:bodyPr/>
                    <a:lstStyle/>
                    <a:p>
                      <a:endParaRPr lang="zh-CN" altLang="en-US" sz="1200" dirty="0"/>
                    </a:p>
                  </a:txBody>
                  <a:tcPr/>
                </a:tc>
                <a:tc>
                  <a:txBody>
                    <a:bodyPr/>
                    <a:lstStyle/>
                    <a:p>
                      <a:r>
                        <a:rPr lang="en-US" altLang="zh-CN" sz="1200" dirty="0"/>
                        <a:t>INTEGER</a:t>
                      </a:r>
                      <a:endParaRPr lang="zh-CN" altLang="en-US" sz="1200" dirty="0"/>
                    </a:p>
                  </a:txBody>
                  <a:tcPr/>
                </a:tc>
                <a:tc>
                  <a:txBody>
                    <a:bodyPr/>
                    <a:lstStyle/>
                    <a:p>
                      <a:pPr algn="l"/>
                      <a:r>
                        <a:rPr lang="en-US" altLang="zh-CN" sz="1200" b="0" i="0" u="none" strike="noStrike" baseline="0" dirty="0">
                          <a:latin typeface="MyriadPro-SemiCn"/>
                        </a:rPr>
                        <a:t>May be abbreviated as INT. Integers are (whole) counting numbers, so they cannot be used if you want to store</a:t>
                      </a:r>
                    </a:p>
                    <a:p>
                      <a:pPr algn="l"/>
                      <a:r>
                        <a:rPr lang="en-US" altLang="zh-CN" sz="1200" b="0" i="0" u="none" strike="noStrike" baseline="0" dirty="0">
                          <a:latin typeface="MyriadPro-SemiCn"/>
                        </a:rPr>
                        <a:t>numbers that require decimal places.</a:t>
                      </a:r>
                      <a:endParaRPr lang="zh-CN" altLang="en-US" sz="1200" dirty="0"/>
                    </a:p>
                  </a:txBody>
                  <a:tcPr/>
                </a:tc>
                <a:extLst>
                  <a:ext uri="{0D108BD9-81ED-4DB2-BD59-A6C34878D82A}">
                    <a16:rowId xmlns:a16="http://schemas.microsoft.com/office/drawing/2014/main" val="10003"/>
                  </a:ext>
                </a:extLst>
              </a:tr>
              <a:tr h="370840">
                <a:tc>
                  <a:txBody>
                    <a:bodyPr/>
                    <a:lstStyle/>
                    <a:p>
                      <a:endParaRPr lang="zh-CN" altLang="en-US" sz="1200" dirty="0"/>
                    </a:p>
                  </a:txBody>
                  <a:tcPr/>
                </a:tc>
                <a:tc>
                  <a:txBody>
                    <a:bodyPr/>
                    <a:lstStyle/>
                    <a:p>
                      <a:r>
                        <a:rPr lang="en-US" altLang="zh-CN" sz="1200" dirty="0"/>
                        <a:t>SMALLINT</a:t>
                      </a:r>
                      <a:endParaRPr lang="zh-CN" altLang="en-US" sz="1200" dirty="0"/>
                    </a:p>
                  </a:txBody>
                  <a:tcPr/>
                </a:tc>
                <a:tc>
                  <a:txBody>
                    <a:bodyPr/>
                    <a:lstStyle/>
                    <a:p>
                      <a:pPr algn="l"/>
                      <a:r>
                        <a:rPr lang="en-US" altLang="zh-CN" sz="1200" b="0" i="0" u="none" strike="noStrike" baseline="0" dirty="0">
                          <a:latin typeface="MyriadPro-SemiCn"/>
                        </a:rPr>
                        <a:t>Like INTEGER but limited to integer values up to six digits. If your integer values are relatively small, use SMALLINT instead of INT.</a:t>
                      </a:r>
                      <a:endParaRPr lang="zh-CN" altLang="en-US" sz="1200" dirty="0"/>
                    </a:p>
                  </a:txBody>
                  <a:tcPr/>
                </a:tc>
                <a:extLst>
                  <a:ext uri="{0D108BD9-81ED-4DB2-BD59-A6C34878D82A}">
                    <a16:rowId xmlns:a16="http://schemas.microsoft.com/office/drawing/2014/main" val="10004"/>
                  </a:ext>
                </a:extLst>
              </a:tr>
              <a:tr h="370840">
                <a:tc>
                  <a:txBody>
                    <a:bodyPr/>
                    <a:lstStyle/>
                    <a:p>
                      <a:endParaRPr lang="zh-CN" altLang="en-US" sz="1200" dirty="0"/>
                    </a:p>
                  </a:txBody>
                  <a:tcPr/>
                </a:tc>
                <a:tc>
                  <a:txBody>
                    <a:bodyPr/>
                    <a:lstStyle/>
                    <a:p>
                      <a:r>
                        <a:rPr lang="en-US" altLang="zh-CN" sz="1200" dirty="0"/>
                        <a:t>DECIMAL(L,D)</a:t>
                      </a:r>
                      <a:endParaRPr lang="zh-CN" altLang="en-US" sz="1200" dirty="0"/>
                    </a:p>
                  </a:txBody>
                  <a:tcPr/>
                </a:tc>
                <a:tc>
                  <a:txBody>
                    <a:bodyPr/>
                    <a:lstStyle/>
                    <a:p>
                      <a:pPr algn="l"/>
                      <a:r>
                        <a:rPr lang="en-US" altLang="zh-CN" sz="1200" b="0" i="0" u="none" strike="noStrike" baseline="0" dirty="0">
                          <a:latin typeface="MyriadPro-SemiCn"/>
                        </a:rPr>
                        <a:t>Like the NUMERIC specification, but the storage length is a </a:t>
                      </a:r>
                      <a:r>
                        <a:rPr lang="en-US" altLang="zh-CN" sz="1200" b="0" i="1" u="none" strike="noStrike" baseline="0" dirty="0">
                          <a:latin typeface="MyriadPro-SemiCnIt"/>
                        </a:rPr>
                        <a:t>minimum </a:t>
                      </a:r>
                      <a:r>
                        <a:rPr lang="en-US" altLang="zh-CN" sz="1200" b="0" i="0" u="none" strike="noStrike" baseline="0" dirty="0">
                          <a:latin typeface="MyriadPro-SemiCn"/>
                        </a:rPr>
                        <a:t>specification. That is, greater lengths are</a:t>
                      </a:r>
                    </a:p>
                    <a:p>
                      <a:pPr algn="l"/>
                      <a:r>
                        <a:rPr lang="en-US" altLang="zh-CN" sz="1200" b="0" i="0" u="none" strike="noStrike" baseline="0" dirty="0">
                          <a:latin typeface="MyriadPro-SemiCn"/>
                        </a:rPr>
                        <a:t>acceptable, but smaller ones are not. DECIMAL(9,2), DECIMAL(9), and DECIMAL are all acceptable. In most popular DBMSs, this difference is not implemented so NUMERIC and DECIMAL operate the same.</a:t>
                      </a:r>
                      <a:endParaRPr lang="zh-CN" altLang="en-US" sz="1200" dirty="0"/>
                    </a:p>
                  </a:txBody>
                  <a:tcPr/>
                </a:tc>
                <a:extLst>
                  <a:ext uri="{0D108BD9-81ED-4DB2-BD59-A6C34878D82A}">
                    <a16:rowId xmlns:a16="http://schemas.microsoft.com/office/drawing/2014/main" val="10005"/>
                  </a:ext>
                </a:extLst>
              </a:tr>
              <a:tr h="370840">
                <a:tc>
                  <a:txBody>
                    <a:bodyPr/>
                    <a:lstStyle/>
                    <a:p>
                      <a:r>
                        <a:rPr lang="en-US" altLang="zh-CN" sz="1200" dirty="0"/>
                        <a:t>Character</a:t>
                      </a:r>
                      <a:endParaRPr lang="zh-CN" altLang="en-US" sz="1200" dirty="0"/>
                    </a:p>
                  </a:txBody>
                  <a:tcPr/>
                </a:tc>
                <a:tc>
                  <a:txBody>
                    <a:bodyPr/>
                    <a:lstStyle/>
                    <a:p>
                      <a:r>
                        <a:rPr lang="en-US" altLang="zh-CN" sz="1200" dirty="0"/>
                        <a:t>CHAR(L)</a:t>
                      </a:r>
                      <a:endParaRPr lang="zh-CN" altLang="en-US" sz="1200" dirty="0"/>
                    </a:p>
                  </a:txBody>
                  <a:tcPr/>
                </a:tc>
                <a:tc>
                  <a:txBody>
                    <a:bodyPr/>
                    <a:lstStyle/>
                    <a:p>
                      <a:pPr algn="l"/>
                      <a:r>
                        <a:rPr lang="en-US" altLang="zh-CN" sz="1200" b="0" i="0" u="none" strike="noStrike" baseline="0" dirty="0">
                          <a:latin typeface="MyriadPro-SemiCn"/>
                        </a:rPr>
                        <a:t>Fixed-length character data for up to 255 characters. If you store strings that are not as long as the CHAR</a:t>
                      </a:r>
                    </a:p>
                    <a:p>
                      <a:pPr algn="l"/>
                      <a:r>
                        <a:rPr lang="en-US" altLang="zh-CN" sz="1200" b="0" i="0" u="none" strike="noStrike" baseline="0" dirty="0">
                          <a:latin typeface="MyriadPro-SemiCn"/>
                        </a:rPr>
                        <a:t>parameter value, the remaining spaces are left unused. Therefore, if you specify CHAR(25), strings such as </a:t>
                      </a:r>
                      <a:r>
                        <a:rPr lang="en-US" altLang="zh-CN" sz="1200" b="0" i="1" u="none" strike="noStrike" baseline="0" dirty="0">
                          <a:latin typeface="MyriadPro-SemiCnIt"/>
                        </a:rPr>
                        <a:t>Smith</a:t>
                      </a:r>
                    </a:p>
                    <a:p>
                      <a:pPr algn="l"/>
                      <a:r>
                        <a:rPr lang="en-US" altLang="zh-CN" sz="1200" b="0" i="0" u="none" strike="noStrike" baseline="0" dirty="0">
                          <a:latin typeface="MyriadPro-SemiCn"/>
                        </a:rPr>
                        <a:t>and </a:t>
                      </a:r>
                      <a:r>
                        <a:rPr lang="en-US" altLang="zh-CN" sz="1200" b="0" i="1" u="none" strike="noStrike" baseline="0" dirty="0">
                          <a:latin typeface="MyriadPro-SemiCnIt"/>
                        </a:rPr>
                        <a:t>Katzenjammer </a:t>
                      </a:r>
                      <a:r>
                        <a:rPr lang="en-US" altLang="zh-CN" sz="1200" b="0" i="0" u="none" strike="noStrike" baseline="0" dirty="0">
                          <a:latin typeface="MyriadPro-SemiCn"/>
                        </a:rPr>
                        <a:t>are each stored as 25 characters. However, a U.S. area code is always three digits long, so</a:t>
                      </a:r>
                    </a:p>
                    <a:p>
                      <a:pPr algn="l"/>
                      <a:r>
                        <a:rPr lang="en-US" altLang="zh-CN" sz="1200" b="0" i="0" u="none" strike="noStrike" baseline="0" dirty="0">
                          <a:latin typeface="MyriadPro-SemiCn"/>
                        </a:rPr>
                        <a:t>CHAR(3) would be appropriate if you wanted to store such codes.</a:t>
                      </a:r>
                      <a:endParaRPr lang="zh-CN" altLang="en-US" sz="1200" dirty="0"/>
                    </a:p>
                  </a:txBody>
                  <a:tcPr/>
                </a:tc>
                <a:extLst>
                  <a:ext uri="{0D108BD9-81ED-4DB2-BD59-A6C34878D82A}">
                    <a16:rowId xmlns:a16="http://schemas.microsoft.com/office/drawing/2014/main" val="10006"/>
                  </a:ext>
                </a:extLst>
              </a:tr>
              <a:tr h="370840">
                <a:tc>
                  <a:txBody>
                    <a:bodyPr/>
                    <a:lstStyle/>
                    <a:p>
                      <a:endParaRPr lang="zh-CN" altLang="en-US" sz="1200" dirty="0"/>
                    </a:p>
                  </a:txBody>
                  <a:tcPr/>
                </a:tc>
                <a:tc>
                  <a:txBody>
                    <a:bodyPr/>
                    <a:lstStyle/>
                    <a:p>
                      <a:r>
                        <a:rPr lang="en-US" altLang="zh-CN" sz="1200" dirty="0"/>
                        <a:t>VARCHAR(L) or VARCHAR2(L)</a:t>
                      </a:r>
                      <a:endParaRPr lang="zh-CN" altLang="en-US" sz="1200" dirty="0"/>
                    </a:p>
                  </a:txBody>
                  <a:tcPr/>
                </a:tc>
                <a:tc>
                  <a:txBody>
                    <a:bodyPr/>
                    <a:lstStyle/>
                    <a:p>
                      <a:pPr algn="l"/>
                      <a:r>
                        <a:rPr lang="en-US" altLang="zh-CN" sz="1200" b="0" i="0" u="none" strike="noStrike" baseline="0" dirty="0">
                          <a:latin typeface="MyriadPro-SemiCn"/>
                        </a:rPr>
                        <a:t>Variable-length character data. The designation VARCHAR(25) or VARCHAR2(25) will let you store up to 25</a:t>
                      </a:r>
                    </a:p>
                    <a:p>
                      <a:pPr algn="l"/>
                      <a:r>
                        <a:rPr lang="en-US" altLang="zh-CN" sz="1200" b="0" i="0" u="none" strike="noStrike" baseline="0" dirty="0">
                          <a:latin typeface="MyriadPro-SemiCn"/>
                        </a:rPr>
                        <a:t>characters. However, unlike CHAR, VARCHAR will not leave unused spaces. Oracle automatically converts VARCHAR to VARCHAR2.</a:t>
                      </a:r>
                      <a:endParaRPr lang="zh-CN" altLang="en-US" sz="1200" dirty="0"/>
                    </a:p>
                  </a:txBody>
                  <a:tcPr/>
                </a:tc>
                <a:extLst>
                  <a:ext uri="{0D108BD9-81ED-4DB2-BD59-A6C34878D82A}">
                    <a16:rowId xmlns:a16="http://schemas.microsoft.com/office/drawing/2014/main" val="10007"/>
                  </a:ext>
                </a:extLst>
              </a:tr>
              <a:tr h="370840">
                <a:tc>
                  <a:txBody>
                    <a:bodyPr/>
                    <a:lstStyle/>
                    <a:p>
                      <a:r>
                        <a:rPr lang="en-US" altLang="zh-CN" sz="1200" dirty="0"/>
                        <a:t>Date</a:t>
                      </a:r>
                      <a:endParaRPr lang="zh-CN" altLang="en-US" sz="1200" dirty="0"/>
                    </a:p>
                  </a:txBody>
                  <a:tcPr/>
                </a:tc>
                <a:tc>
                  <a:txBody>
                    <a:bodyPr/>
                    <a:lstStyle/>
                    <a:p>
                      <a:r>
                        <a:rPr lang="en-US" altLang="zh-CN" sz="1200" dirty="0"/>
                        <a:t>DATE</a:t>
                      </a:r>
                      <a:endParaRPr lang="zh-CN" altLang="en-US" sz="1200" dirty="0"/>
                    </a:p>
                  </a:txBody>
                  <a:tcPr/>
                </a:tc>
                <a:tc>
                  <a:txBody>
                    <a:bodyPr/>
                    <a:lstStyle/>
                    <a:p>
                      <a:r>
                        <a:rPr lang="en-US" altLang="zh-CN" sz="1200" b="0" i="0" u="none" strike="noStrike" baseline="0" dirty="0">
                          <a:latin typeface="MyriadPro-SemiCn"/>
                        </a:rPr>
                        <a:t>Stores dates in the Julian date format.</a:t>
                      </a:r>
                      <a:endParaRPr lang="zh-CN" altLang="en-US" sz="12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23990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Creating Table Structures (1 of 3)</a:t>
            </a:r>
            <a:endParaRPr lang="zh-CN" altLang="en-US" dirty="0"/>
          </a:p>
        </p:txBody>
      </p:sp>
      <p:sp>
        <p:nvSpPr>
          <p:cNvPr id="3" name="Content Placeholder 2"/>
          <p:cNvSpPr>
            <a:spLocks noGrp="1"/>
          </p:cNvSpPr>
          <p:nvPr>
            <p:ph idx="1"/>
          </p:nvPr>
        </p:nvSpPr>
        <p:spPr/>
        <p:txBody>
          <a:bodyPr/>
          <a:lstStyle/>
          <a:p>
            <a:r>
              <a:rPr lang="en-US" altLang="zh-CN" dirty="0"/>
              <a:t>CREATE TABLE command</a:t>
            </a:r>
          </a:p>
          <a:p>
            <a:pPr lvl="1"/>
            <a:r>
              <a:rPr lang="en-US" altLang="zh-CN" b="1" dirty="0"/>
              <a:t>CREATE TABLE </a:t>
            </a:r>
            <a:r>
              <a:rPr lang="en-US" altLang="zh-CN" dirty="0"/>
              <a:t>is an SQL command that creates a table’s structures using the characteristics and attributes given</a:t>
            </a:r>
          </a:p>
          <a:p>
            <a:pPr lvl="1"/>
            <a:r>
              <a:rPr lang="en-US" altLang="zh-CN" dirty="0"/>
              <a:t>The following is the syntax to use in order to implement a table structure</a:t>
            </a:r>
          </a:p>
          <a:p>
            <a:pPr marL="457200" lvl="2" indent="0">
              <a:buNone/>
            </a:pPr>
            <a:r>
              <a:rPr lang="en-US" altLang="zh-CN" dirty="0"/>
              <a:t>	</a:t>
            </a:r>
            <a:r>
              <a:rPr lang="en-US" altLang="zh-CN" sz="1800" dirty="0"/>
              <a:t>CREATE TABLE </a:t>
            </a:r>
            <a:r>
              <a:rPr lang="en-US" altLang="zh-CN" sz="1800" i="1" dirty="0"/>
              <a:t>tablename</a:t>
            </a:r>
            <a:r>
              <a:rPr lang="en-US" altLang="zh-CN" sz="1800" dirty="0"/>
              <a:t> (</a:t>
            </a:r>
          </a:p>
          <a:p>
            <a:pPr marL="457200" lvl="2" indent="0">
              <a:buNone/>
            </a:pPr>
            <a:r>
              <a:rPr lang="en-US" altLang="zh-CN" sz="1800" dirty="0"/>
              <a:t>	</a:t>
            </a:r>
            <a:r>
              <a:rPr lang="en-US" altLang="zh-CN" sz="1800" i="1" dirty="0"/>
              <a:t>column1 	data type </a:t>
            </a:r>
            <a:r>
              <a:rPr lang="en-US" altLang="zh-CN" sz="1800" dirty="0"/>
              <a:t>		[</a:t>
            </a:r>
            <a:r>
              <a:rPr lang="en-US" altLang="zh-CN" sz="1800" i="1" dirty="0"/>
              <a:t>constraint</a:t>
            </a:r>
            <a:r>
              <a:rPr lang="en-US" altLang="zh-CN" sz="1800" dirty="0"/>
              <a:t>] [,</a:t>
            </a:r>
          </a:p>
          <a:p>
            <a:pPr marL="457200" lvl="2" indent="0">
              <a:buNone/>
            </a:pPr>
            <a:r>
              <a:rPr lang="en-US" altLang="zh-CN" sz="1800" dirty="0"/>
              <a:t>	</a:t>
            </a:r>
            <a:r>
              <a:rPr lang="en-US" altLang="zh-CN" sz="1800" i="1" dirty="0"/>
              <a:t>column2 	data type </a:t>
            </a:r>
            <a:r>
              <a:rPr lang="en-US" altLang="zh-CN" sz="1800" dirty="0"/>
              <a:t>		[</a:t>
            </a:r>
            <a:r>
              <a:rPr lang="en-US" altLang="zh-CN" sz="1800" i="1" dirty="0"/>
              <a:t>constraint</a:t>
            </a:r>
            <a:r>
              <a:rPr lang="en-US" altLang="zh-CN" sz="1800" dirty="0"/>
              <a:t>] ] [,</a:t>
            </a:r>
          </a:p>
          <a:p>
            <a:pPr marL="457200" lvl="2" indent="0">
              <a:buNone/>
            </a:pPr>
            <a:r>
              <a:rPr lang="en-US" altLang="zh-CN" sz="1800" dirty="0"/>
              <a:t>	PRIMARY KEY	(</a:t>
            </a:r>
            <a:r>
              <a:rPr lang="en-US" altLang="zh-CN" sz="1800" i="1" dirty="0"/>
              <a:t>column1</a:t>
            </a:r>
            <a:r>
              <a:rPr lang="en-US" altLang="zh-CN" sz="1800" dirty="0"/>
              <a:t> 		[, </a:t>
            </a:r>
            <a:r>
              <a:rPr lang="en-US" altLang="zh-CN" sz="1800" i="1" dirty="0"/>
              <a:t>column2</a:t>
            </a:r>
            <a:r>
              <a:rPr lang="en-US" altLang="zh-CN" sz="1800" dirty="0"/>
              <a:t>]) ] [,</a:t>
            </a:r>
          </a:p>
          <a:p>
            <a:pPr marL="457200" lvl="2" indent="0">
              <a:buNone/>
            </a:pPr>
            <a:r>
              <a:rPr lang="en-US" altLang="zh-CN" sz="1800" dirty="0"/>
              <a:t>	FOREIGN KEY	(</a:t>
            </a:r>
            <a:r>
              <a:rPr lang="en-US" altLang="zh-CN" sz="1800" i="1" dirty="0"/>
              <a:t>column1 	</a:t>
            </a:r>
            <a:r>
              <a:rPr lang="en-US" altLang="zh-CN" sz="1800" dirty="0"/>
              <a:t>	[,</a:t>
            </a:r>
            <a:r>
              <a:rPr lang="en-US" altLang="zh-CN" sz="1800" i="1" dirty="0"/>
              <a:t> column2</a:t>
            </a:r>
            <a:r>
              <a:rPr lang="en-US" altLang="zh-CN" sz="1800" dirty="0"/>
              <a:t>]) REFERENCES </a:t>
            </a:r>
            <a:r>
              <a:rPr lang="en-US" altLang="zh-CN" sz="1800" i="1" dirty="0"/>
              <a:t>tablename</a:t>
            </a:r>
            <a:r>
              <a:rPr lang="en-US" altLang="zh-CN" sz="1800" dirty="0"/>
              <a:t>] [,</a:t>
            </a:r>
          </a:p>
          <a:p>
            <a:pPr marL="457200" lvl="2" indent="0">
              <a:buNone/>
            </a:pPr>
            <a:r>
              <a:rPr lang="en-US" altLang="zh-CN" sz="1800" dirty="0"/>
              <a:t>	CONSTRAINT </a:t>
            </a:r>
            <a:r>
              <a:rPr lang="en-US" altLang="zh-CN" sz="1800" i="1" dirty="0"/>
              <a:t>	constraint </a:t>
            </a:r>
            <a:r>
              <a:rPr lang="en-US" altLang="zh-CN" sz="1800" dirty="0"/>
              <a:t>] );</a:t>
            </a:r>
            <a:endParaRPr lang="zh-CN" altLang="en-US" sz="1800" dirty="0"/>
          </a:p>
        </p:txBody>
      </p:sp>
    </p:spTree>
    <p:extLst>
      <p:ext uri="{BB962C8B-B14F-4D97-AF65-F5344CB8AC3E}">
        <p14:creationId xmlns:p14="http://schemas.microsoft.com/office/powerpoint/2010/main" val="1360308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Creating Table Structures (2 of 3)</a:t>
            </a:r>
            <a:endParaRPr lang="zh-CN" altLang="en-US" dirty="0"/>
          </a:p>
        </p:txBody>
      </p:sp>
      <p:sp>
        <p:nvSpPr>
          <p:cNvPr id="3" name="Content Placeholder 2"/>
          <p:cNvSpPr>
            <a:spLocks noGrp="1"/>
          </p:cNvSpPr>
          <p:nvPr>
            <p:ph idx="1"/>
          </p:nvPr>
        </p:nvSpPr>
        <p:spPr/>
        <p:txBody>
          <a:bodyPr/>
          <a:lstStyle/>
          <a:p>
            <a:r>
              <a:rPr lang="en-US" altLang="zh-CN" dirty="0"/>
              <a:t>SQL Constraints</a:t>
            </a:r>
          </a:p>
          <a:p>
            <a:pPr lvl="1"/>
            <a:r>
              <a:rPr lang="en-US" altLang="zh-CN" dirty="0"/>
              <a:t>The FOREIGN KEY constraint ensures that you cannot delete a vendor from the VENDOR table if at least one product row references that vendor</a:t>
            </a:r>
          </a:p>
          <a:p>
            <a:pPr lvl="1"/>
            <a:r>
              <a:rPr lang="en-US" altLang="zh-CN" dirty="0"/>
              <a:t>The NOT NULL constraint ensures that a column does not accept nulls</a:t>
            </a:r>
          </a:p>
          <a:p>
            <a:pPr lvl="1"/>
            <a:r>
              <a:rPr lang="en-US" altLang="zh-CN" dirty="0"/>
              <a:t>The UNIQUE constraint ensures that all values in a column are unique</a:t>
            </a:r>
          </a:p>
          <a:p>
            <a:pPr lvl="1"/>
            <a:r>
              <a:rPr lang="en-US" altLang="zh-CN" dirty="0"/>
              <a:t>The DEFAULT constraint assigns a value to an attribute when a new row is added to a table</a:t>
            </a:r>
          </a:p>
          <a:p>
            <a:pPr lvl="1"/>
            <a:r>
              <a:rPr lang="en-US" altLang="zh-CN" dirty="0"/>
              <a:t>The CHECK constraint is used to validate data when an attribute value is entered</a:t>
            </a:r>
          </a:p>
        </p:txBody>
      </p:sp>
    </p:spTree>
    <p:extLst>
      <p:ext uri="{BB962C8B-B14F-4D97-AF65-F5344CB8AC3E}">
        <p14:creationId xmlns:p14="http://schemas.microsoft.com/office/powerpoint/2010/main" val="2930913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Creating Table Structures (3 of 3)</a:t>
            </a:r>
            <a:endParaRPr lang="zh-CN" altLang="en-US" dirty="0"/>
          </a:p>
        </p:txBody>
      </p:sp>
      <p:sp>
        <p:nvSpPr>
          <p:cNvPr id="3" name="Content Placeholder 2"/>
          <p:cNvSpPr>
            <a:spLocks noGrp="1"/>
          </p:cNvSpPr>
          <p:nvPr>
            <p:ph idx="1"/>
          </p:nvPr>
        </p:nvSpPr>
        <p:spPr/>
        <p:txBody>
          <a:bodyPr/>
          <a:lstStyle/>
          <a:p>
            <a:r>
              <a:rPr lang="en-US" altLang="zh-CN" dirty="0"/>
              <a:t>Create a Table with a SELECT Statement</a:t>
            </a:r>
          </a:p>
          <a:p>
            <a:pPr lvl="1"/>
            <a:r>
              <a:rPr lang="en-US" altLang="zh-CN" dirty="0"/>
              <a:t>SQL provides a way to rapidly create a new table based on selected columns and rows of an existing table using a subquery</a:t>
            </a:r>
          </a:p>
          <a:p>
            <a:pPr lvl="1"/>
            <a:r>
              <a:rPr lang="en-US" altLang="zh-CN" dirty="0"/>
              <a:t>All of the data rows returned by the SELECT statement are copied automatically</a:t>
            </a:r>
          </a:p>
          <a:p>
            <a:r>
              <a:rPr lang="en-US" altLang="zh-CN" dirty="0"/>
              <a:t>SQL Indexes</a:t>
            </a:r>
          </a:p>
          <a:p>
            <a:pPr lvl="1"/>
            <a:r>
              <a:rPr lang="en-US" altLang="zh-CN" b="1" dirty="0"/>
              <a:t>CREATE INDEX </a:t>
            </a:r>
            <a:r>
              <a:rPr lang="en-US" altLang="zh-CN" dirty="0"/>
              <a:t>improves the efficiency of searches and avoids duplicate column values</a:t>
            </a:r>
          </a:p>
          <a:p>
            <a:pPr lvl="1"/>
            <a:r>
              <a:rPr lang="en-US" altLang="zh-CN" b="1" dirty="0"/>
              <a:t>DROP INDEX </a:t>
            </a:r>
            <a:r>
              <a:rPr lang="en-US" altLang="zh-CN" dirty="0"/>
              <a:t>is an SQL command used to delete database objects such as tables, views, indexes, and users </a:t>
            </a:r>
          </a:p>
        </p:txBody>
      </p:sp>
    </p:spTree>
    <p:extLst>
      <p:ext uri="{BB962C8B-B14F-4D97-AF65-F5344CB8AC3E}">
        <p14:creationId xmlns:p14="http://schemas.microsoft.com/office/powerpoint/2010/main" val="575001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8-1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the purpose of a CHECK constraint?</a:t>
            </a:r>
            <a:endParaRPr lang="zh-CN" altLang="zh-CN" sz="2400" dirty="0"/>
          </a:p>
        </p:txBody>
      </p:sp>
    </p:spTree>
    <p:extLst>
      <p:ext uri="{BB962C8B-B14F-4D97-AF65-F5344CB8AC3E}">
        <p14:creationId xmlns:p14="http://schemas.microsoft.com/office/powerpoint/2010/main" val="4205303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8-1: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the purpose of a CHECK constraint?</a:t>
            </a:r>
            <a:endParaRPr lang="zh-CN" altLang="zh-CN" dirty="0"/>
          </a:p>
          <a:p>
            <a:r>
              <a:rPr lang="en-US" b="1" dirty="0"/>
              <a:t>Answer: </a:t>
            </a:r>
            <a:r>
              <a:rPr lang="en-US" altLang="zh-CN" dirty="0"/>
              <a:t>A CHECK constraint is used to limit the values that can appear in an attribute.  It performs the function of enforcing a domain.</a:t>
            </a:r>
            <a:endParaRPr lang="zh-CN" altLang="zh-CN" dirty="0"/>
          </a:p>
        </p:txBody>
      </p:sp>
    </p:spTree>
    <p:extLst>
      <p:ext uri="{BB962C8B-B14F-4D97-AF65-F5344CB8AC3E}">
        <p14:creationId xmlns:p14="http://schemas.microsoft.com/office/powerpoint/2010/main" val="3071712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Altering Table Structures (1 of 4)</a:t>
            </a:r>
            <a:endParaRPr lang="zh-CN" altLang="en-US" dirty="0"/>
          </a:p>
        </p:txBody>
      </p:sp>
      <p:sp>
        <p:nvSpPr>
          <p:cNvPr id="3" name="Content Placeholder 2"/>
          <p:cNvSpPr>
            <a:spLocks noGrp="1"/>
          </p:cNvSpPr>
          <p:nvPr>
            <p:ph idx="1"/>
          </p:nvPr>
        </p:nvSpPr>
        <p:spPr/>
        <p:txBody>
          <a:bodyPr/>
          <a:lstStyle/>
          <a:p>
            <a:r>
              <a:rPr lang="en-US" altLang="zh-CN" dirty="0"/>
              <a:t>All changes in the table structure are made by using the </a:t>
            </a:r>
            <a:r>
              <a:rPr lang="en-US" altLang="zh-CN" b="1" dirty="0"/>
              <a:t>ALTER TABLE </a:t>
            </a:r>
            <a:r>
              <a:rPr lang="en-US" altLang="zh-CN" dirty="0"/>
              <a:t>command followed by a keyword that produces the specific change you want to make</a:t>
            </a:r>
          </a:p>
          <a:p>
            <a:pPr lvl="1"/>
            <a:r>
              <a:rPr lang="en-US" altLang="zh-CN" dirty="0"/>
              <a:t>The following three options are available: ADD, MODIFY, and DROP</a:t>
            </a:r>
          </a:p>
          <a:p>
            <a:r>
              <a:rPr lang="en-US" altLang="zh-CN" dirty="0"/>
              <a:t>Changing a Column’s Data Type</a:t>
            </a:r>
          </a:p>
          <a:p>
            <a:pPr lvl="1"/>
            <a:r>
              <a:rPr lang="en-US" altLang="zh-CN" dirty="0"/>
              <a:t>ALTER can be used to change a data type</a:t>
            </a:r>
          </a:p>
          <a:p>
            <a:r>
              <a:rPr lang="en-US" altLang="zh-CN" dirty="0"/>
              <a:t>Changing a Column’s Data Characteristics</a:t>
            </a:r>
          </a:p>
          <a:p>
            <a:pPr lvl="1"/>
            <a:r>
              <a:rPr lang="en-US" altLang="zh-CN" dirty="0"/>
              <a:t>If the column to be changed already contains data, you can make changes in the column’s characteristics if those changes do not alter the data type</a:t>
            </a:r>
          </a:p>
          <a:p>
            <a:endParaRPr lang="zh-CN" altLang="en-US" dirty="0"/>
          </a:p>
        </p:txBody>
      </p:sp>
    </p:spTree>
    <p:extLst>
      <p:ext uri="{BB962C8B-B14F-4D97-AF65-F5344CB8AC3E}">
        <p14:creationId xmlns:p14="http://schemas.microsoft.com/office/powerpoint/2010/main" val="322208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Altering Table Structures (2 of 4)</a:t>
            </a:r>
            <a:endParaRPr lang="zh-CN" altLang="en-US" dirty="0"/>
          </a:p>
        </p:txBody>
      </p:sp>
      <p:sp>
        <p:nvSpPr>
          <p:cNvPr id="3" name="Content Placeholder 2"/>
          <p:cNvSpPr>
            <a:spLocks noGrp="1"/>
          </p:cNvSpPr>
          <p:nvPr>
            <p:ph idx="1"/>
          </p:nvPr>
        </p:nvSpPr>
        <p:spPr/>
        <p:txBody>
          <a:bodyPr/>
          <a:lstStyle/>
          <a:p>
            <a:r>
              <a:rPr lang="en-US" altLang="zh-CN" dirty="0"/>
              <a:t>Adding a Column</a:t>
            </a:r>
          </a:p>
          <a:p>
            <a:pPr lvl="1"/>
            <a:r>
              <a:rPr lang="en-US" altLang="zh-CN" dirty="0"/>
              <a:t>You can alter an existing table by adding one or more columns</a:t>
            </a:r>
          </a:p>
          <a:p>
            <a:pPr lvl="1"/>
            <a:r>
              <a:rPr lang="en-US" altLang="zh-CN" dirty="0"/>
              <a:t>Be careful not to include the NOT NULL clause for the new column</a:t>
            </a:r>
          </a:p>
          <a:p>
            <a:endParaRPr lang="zh-CN" altLang="en-US" dirty="0"/>
          </a:p>
        </p:txBody>
      </p:sp>
    </p:spTree>
    <p:extLst>
      <p:ext uri="{BB962C8B-B14F-4D97-AF65-F5344CB8AC3E}">
        <p14:creationId xmlns:p14="http://schemas.microsoft.com/office/powerpoint/2010/main" val="224463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Altering Table Structures (3 of 4)</a:t>
            </a:r>
            <a:endParaRPr lang="zh-CN" altLang="en-US" dirty="0"/>
          </a:p>
        </p:txBody>
      </p:sp>
      <p:sp>
        <p:nvSpPr>
          <p:cNvPr id="3" name="Content Placeholder 2"/>
          <p:cNvSpPr>
            <a:spLocks noGrp="1"/>
          </p:cNvSpPr>
          <p:nvPr>
            <p:ph idx="1"/>
          </p:nvPr>
        </p:nvSpPr>
        <p:spPr>
          <a:xfrm>
            <a:off x="476843" y="1610591"/>
            <a:ext cx="11241915" cy="4566372"/>
          </a:xfrm>
        </p:spPr>
        <p:txBody>
          <a:bodyPr/>
          <a:lstStyle/>
          <a:p>
            <a:r>
              <a:rPr lang="en-US" altLang="zh-CN" dirty="0"/>
              <a:t>Adding Primary Key, Foreign Key, and Check Constraints</a:t>
            </a:r>
          </a:p>
          <a:p>
            <a:pPr lvl="1"/>
            <a:r>
              <a:rPr lang="en-US" altLang="zh-CN" sz="1800" dirty="0"/>
              <a:t>Primary key syntax is as follows:</a:t>
            </a:r>
          </a:p>
          <a:p>
            <a:pPr marL="228600" lvl="1" indent="0">
              <a:buNone/>
            </a:pPr>
            <a:r>
              <a:rPr lang="en-US" altLang="zh-CN" sz="1800" dirty="0"/>
              <a:t>		ALTER TABLE 	PART</a:t>
            </a:r>
          </a:p>
          <a:p>
            <a:pPr marL="228600" lvl="1" indent="0">
              <a:buNone/>
            </a:pPr>
            <a:r>
              <a:rPr lang="en-US" altLang="zh-CN" sz="1800" dirty="0"/>
              <a:t>		ADD 		PRIMARY KEY (PART_CODE);</a:t>
            </a:r>
          </a:p>
          <a:p>
            <a:pPr lvl="1"/>
            <a:r>
              <a:rPr lang="en-US" altLang="zh-CN" sz="1800" dirty="0"/>
              <a:t>Foreign key syntax is as follows:</a:t>
            </a:r>
          </a:p>
          <a:p>
            <a:pPr marL="228600" lvl="1" indent="0">
              <a:buNone/>
            </a:pPr>
            <a:r>
              <a:rPr lang="en-US" altLang="zh-CN" sz="1800" dirty="0"/>
              <a:t>		ALTER TABLE 	PART</a:t>
            </a:r>
          </a:p>
          <a:p>
            <a:pPr marL="228600" lvl="1" indent="0">
              <a:buNone/>
            </a:pPr>
            <a:r>
              <a:rPr lang="en-US" altLang="zh-CN" sz="1800" dirty="0"/>
              <a:t>		ADD 		FOREIGN KEY (V_CODE) REFERENCES 						VENDOR;</a:t>
            </a:r>
          </a:p>
          <a:p>
            <a:pPr lvl="1"/>
            <a:r>
              <a:rPr lang="en-US" altLang="zh-CN" sz="1800" dirty="0"/>
              <a:t>Check constraint syntax is as follows:</a:t>
            </a:r>
          </a:p>
          <a:p>
            <a:pPr marL="800100" lvl="4" indent="0">
              <a:buNone/>
            </a:pPr>
            <a:r>
              <a:rPr lang="en-US" altLang="zh-CN" sz="1800" dirty="0"/>
              <a:t>		</a:t>
            </a:r>
            <a:r>
              <a:rPr lang="en-US" altLang="zh-CN" sz="1800" b="0" dirty="0"/>
              <a:t>ALTER TABLE	PART</a:t>
            </a:r>
          </a:p>
          <a:p>
            <a:pPr marL="800100" lvl="4" indent="0">
              <a:buNone/>
            </a:pPr>
            <a:r>
              <a:rPr lang="en-US" altLang="zh-CN" sz="1800" b="0" dirty="0"/>
              <a:t>		ADD 		CHECK (PART_PRICE &gt;= 0);</a:t>
            </a:r>
          </a:p>
        </p:txBody>
      </p:sp>
    </p:spTree>
    <p:extLst>
      <p:ext uri="{BB962C8B-B14F-4D97-AF65-F5344CB8AC3E}">
        <p14:creationId xmlns:p14="http://schemas.microsoft.com/office/powerpoint/2010/main" val="3080567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Altering Table Structures (4 of 4)</a:t>
            </a:r>
            <a:endParaRPr lang="zh-CN" altLang="en-US" dirty="0"/>
          </a:p>
        </p:txBody>
      </p:sp>
      <p:sp>
        <p:nvSpPr>
          <p:cNvPr id="3" name="Content Placeholder 2"/>
          <p:cNvSpPr>
            <a:spLocks noGrp="1"/>
          </p:cNvSpPr>
          <p:nvPr>
            <p:ph idx="1"/>
          </p:nvPr>
        </p:nvSpPr>
        <p:spPr>
          <a:xfrm>
            <a:off x="476843" y="1610591"/>
            <a:ext cx="11241915" cy="4566372"/>
          </a:xfrm>
        </p:spPr>
        <p:txBody>
          <a:bodyPr/>
          <a:lstStyle/>
          <a:p>
            <a:r>
              <a:rPr lang="en-US" altLang="zh-CN" dirty="0"/>
              <a:t>Dropping a Column </a:t>
            </a:r>
          </a:p>
          <a:p>
            <a:pPr lvl="1"/>
            <a:r>
              <a:rPr lang="en-US" altLang="zh-CN" dirty="0"/>
              <a:t>The following is the syntax: </a:t>
            </a:r>
          </a:p>
          <a:p>
            <a:pPr marL="228600" lvl="1" indent="0">
              <a:buNone/>
            </a:pPr>
            <a:r>
              <a:rPr lang="en-US" altLang="zh-CN" dirty="0"/>
              <a:t>	ALTER TABLE VENDOR</a:t>
            </a:r>
          </a:p>
          <a:p>
            <a:pPr marL="228600" lvl="1" indent="0">
              <a:buNone/>
            </a:pPr>
            <a:r>
              <a:rPr lang="en-US" altLang="zh-CN" dirty="0"/>
              <a:t>	   DROP COLUMN V_ORDER;</a:t>
            </a:r>
          </a:p>
          <a:p>
            <a:r>
              <a:rPr lang="en-US" altLang="zh-CN" dirty="0"/>
              <a:t>Deleting a Table From the Database</a:t>
            </a:r>
          </a:p>
          <a:p>
            <a:pPr lvl="1"/>
            <a:r>
              <a:rPr lang="en-US" altLang="zh-CN" b="1" dirty="0"/>
              <a:t>DROP TABLE </a:t>
            </a:r>
            <a:r>
              <a:rPr lang="en-US" altLang="zh-CN" dirty="0"/>
              <a:t>is an SQL command used to remove database tables</a:t>
            </a:r>
          </a:p>
          <a:p>
            <a:pPr lvl="1"/>
            <a:r>
              <a:rPr lang="en-US" altLang="zh-CN" dirty="0"/>
              <a:t>The following is the syntax:</a:t>
            </a:r>
          </a:p>
          <a:p>
            <a:pPr marL="228600" lvl="1" indent="0">
              <a:buNone/>
            </a:pPr>
            <a:r>
              <a:rPr lang="en-US" altLang="zh-CN" dirty="0"/>
              <a:t>	DROP TABLE PART;</a:t>
            </a:r>
          </a:p>
        </p:txBody>
      </p:sp>
    </p:spTree>
    <p:extLst>
      <p:ext uri="{BB962C8B-B14F-4D97-AF65-F5344CB8AC3E}">
        <p14:creationId xmlns:p14="http://schemas.microsoft.com/office/powerpoint/2010/main" val="2077918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Manipulation Commands (1 of 4)</a:t>
            </a:r>
            <a:endParaRPr lang="zh-CN" altLang="en-US" dirty="0"/>
          </a:p>
        </p:txBody>
      </p:sp>
      <p:sp>
        <p:nvSpPr>
          <p:cNvPr id="3" name="Content Placeholder 2"/>
          <p:cNvSpPr>
            <a:spLocks noGrp="1"/>
          </p:cNvSpPr>
          <p:nvPr>
            <p:ph idx="1"/>
          </p:nvPr>
        </p:nvSpPr>
        <p:spPr/>
        <p:txBody>
          <a:bodyPr/>
          <a:lstStyle/>
          <a:p>
            <a:r>
              <a:rPr lang="en-US" altLang="zh-CN" dirty="0"/>
              <a:t>Adding Table Rows</a:t>
            </a:r>
          </a:p>
          <a:p>
            <a:pPr lvl="1"/>
            <a:r>
              <a:rPr lang="en-US" altLang="zh-CN" b="1" dirty="0"/>
              <a:t>INSERT</a:t>
            </a:r>
            <a:r>
              <a:rPr lang="en-US" altLang="zh-CN" dirty="0"/>
              <a:t> is a SQL command that allows the insertion of one or more data rows into a table using a subquery</a:t>
            </a:r>
          </a:p>
          <a:p>
            <a:pPr lvl="1"/>
            <a:r>
              <a:rPr lang="en-US" altLang="zh-CN" dirty="0"/>
              <a:t>INSERT command syntax:</a:t>
            </a:r>
          </a:p>
          <a:p>
            <a:pPr marL="228600" lvl="1" indent="0">
              <a:buNone/>
            </a:pPr>
            <a:r>
              <a:rPr lang="en-US" altLang="zh-CN" dirty="0"/>
              <a:t>	INSERT INTO </a:t>
            </a:r>
            <a:r>
              <a:rPr lang="en-US" altLang="zh-CN" i="1" dirty="0"/>
              <a:t>tablename</a:t>
            </a:r>
            <a:r>
              <a:rPr lang="en-US" altLang="zh-CN" dirty="0"/>
              <a:t> VALUES (</a:t>
            </a:r>
            <a:r>
              <a:rPr lang="en-US" altLang="zh-CN" i="1" dirty="0"/>
              <a:t>value1, value2, …, valuen</a:t>
            </a:r>
            <a:r>
              <a:rPr lang="en-US" altLang="zh-CN" dirty="0"/>
              <a:t>)</a:t>
            </a:r>
          </a:p>
          <a:p>
            <a:pPr lvl="1"/>
            <a:r>
              <a:rPr lang="en-US" altLang="zh-CN" dirty="0"/>
              <a:t>To inserting rows with null attributes, use a NULL entry </a:t>
            </a:r>
          </a:p>
          <a:p>
            <a:pPr lvl="1"/>
            <a:r>
              <a:rPr lang="en-US" altLang="zh-CN" dirty="0"/>
              <a:t>When inserting rows with optional attributes, you can indicate attributes that have required values</a:t>
            </a:r>
          </a:p>
          <a:p>
            <a:endParaRPr lang="zh-CN" altLang="en-US" dirty="0"/>
          </a:p>
        </p:txBody>
      </p:sp>
    </p:spTree>
    <p:extLst>
      <p:ext uri="{BB962C8B-B14F-4D97-AF65-F5344CB8AC3E}">
        <p14:creationId xmlns:p14="http://schemas.microsoft.com/office/powerpoint/2010/main" val="4246319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Manipulation Commands (2 of 4)</a:t>
            </a:r>
            <a:endParaRPr lang="zh-CN" altLang="en-US" dirty="0"/>
          </a:p>
        </p:txBody>
      </p:sp>
      <p:sp>
        <p:nvSpPr>
          <p:cNvPr id="3" name="Content Placeholder 2"/>
          <p:cNvSpPr>
            <a:spLocks noGrp="1"/>
          </p:cNvSpPr>
          <p:nvPr>
            <p:ph idx="1"/>
          </p:nvPr>
        </p:nvSpPr>
        <p:spPr/>
        <p:txBody>
          <a:bodyPr/>
          <a:lstStyle/>
          <a:p>
            <a:r>
              <a:rPr lang="en-US" altLang="zh-CN" dirty="0"/>
              <a:t>Inserting Table Rows with a SELECT Subquery</a:t>
            </a:r>
          </a:p>
          <a:p>
            <a:pPr lvl="1"/>
            <a:r>
              <a:rPr lang="en-US" altLang="zh-CN" dirty="0"/>
              <a:t>Using a subquery with the INSERT command, it is possible to add multiple rows to a table, using another table as the source, at the same time</a:t>
            </a:r>
          </a:p>
          <a:p>
            <a:pPr lvl="1"/>
            <a:r>
              <a:rPr lang="en-US" altLang="zh-CN" sz="1800" dirty="0"/>
              <a:t>Use the following SELECT syntax: </a:t>
            </a:r>
          </a:p>
          <a:p>
            <a:pPr marL="228600" lvl="1" indent="0">
              <a:buNone/>
            </a:pPr>
            <a:r>
              <a:rPr lang="en-US" altLang="zh-CN" sz="1800" dirty="0"/>
              <a:t>		INSERT INTO 	</a:t>
            </a:r>
            <a:r>
              <a:rPr lang="en-US" altLang="zh-CN" sz="1800" i="1" dirty="0"/>
              <a:t>target_tablename</a:t>
            </a:r>
            <a:r>
              <a:rPr lang="en-US" altLang="zh-CN" sz="1800" dirty="0"/>
              <a:t>[(</a:t>
            </a:r>
            <a:r>
              <a:rPr lang="en-US" altLang="zh-CN" sz="1800" i="1" dirty="0"/>
              <a:t>target_columnlist</a:t>
            </a:r>
            <a:r>
              <a:rPr lang="en-US" altLang="zh-CN" sz="1800" dirty="0"/>
              <a:t>)]</a:t>
            </a:r>
          </a:p>
          <a:p>
            <a:pPr marL="228600" lvl="1" indent="0">
              <a:buNone/>
            </a:pPr>
            <a:r>
              <a:rPr lang="en-US" altLang="zh-CN" sz="1800" dirty="0"/>
              <a:t>		SELECT 	</a:t>
            </a:r>
            <a:r>
              <a:rPr lang="en-US" altLang="zh-CN" sz="1800" i="1" dirty="0"/>
              <a:t>source_columnlist</a:t>
            </a:r>
          </a:p>
          <a:p>
            <a:pPr marL="228600" lvl="1" indent="0">
              <a:buNone/>
            </a:pPr>
            <a:r>
              <a:rPr lang="en-US" altLang="zh-CN" sz="1800" dirty="0"/>
              <a:t>		FROM 		</a:t>
            </a:r>
            <a:r>
              <a:rPr lang="en-US" altLang="zh-CN" sz="1800" i="1" dirty="0"/>
              <a:t>source_tablename</a:t>
            </a:r>
            <a:r>
              <a:rPr lang="en-US" altLang="zh-CN" sz="1800" dirty="0"/>
              <a:t>;</a:t>
            </a:r>
          </a:p>
          <a:p>
            <a:r>
              <a:rPr lang="en-US" altLang="zh-CN" dirty="0"/>
              <a:t>Saving Table Changes</a:t>
            </a:r>
          </a:p>
          <a:p>
            <a:pPr lvl="1"/>
            <a:r>
              <a:rPr lang="en-US" altLang="zh-CN" sz="1800" dirty="0"/>
              <a:t>The syntax for the </a:t>
            </a:r>
            <a:r>
              <a:rPr lang="en-US" altLang="zh-CN" sz="1800" b="1" dirty="0"/>
              <a:t>COMMIT </a:t>
            </a:r>
            <a:r>
              <a:rPr lang="en-US" altLang="zh-CN" sz="1800" dirty="0"/>
              <a:t>command is: </a:t>
            </a:r>
          </a:p>
          <a:p>
            <a:pPr marL="228600" lvl="1" indent="0">
              <a:buNone/>
            </a:pPr>
            <a:r>
              <a:rPr lang="en-US" altLang="zh-CN" sz="1800" dirty="0"/>
              <a:t>		COMMIT [WORK | TRANSACTION]</a:t>
            </a:r>
          </a:p>
          <a:p>
            <a:endParaRPr lang="zh-CN" altLang="en-US" dirty="0"/>
          </a:p>
        </p:txBody>
      </p:sp>
    </p:spTree>
    <p:extLst>
      <p:ext uri="{BB962C8B-B14F-4D97-AF65-F5344CB8AC3E}">
        <p14:creationId xmlns:p14="http://schemas.microsoft.com/office/powerpoint/2010/main" val="189214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Manipulation Commands (3 of 4)</a:t>
            </a:r>
            <a:endParaRPr lang="zh-CN" altLang="en-US" dirty="0"/>
          </a:p>
        </p:txBody>
      </p:sp>
      <p:sp>
        <p:nvSpPr>
          <p:cNvPr id="3" name="Content Placeholder 2"/>
          <p:cNvSpPr>
            <a:spLocks noGrp="1"/>
          </p:cNvSpPr>
          <p:nvPr>
            <p:ph idx="1"/>
          </p:nvPr>
        </p:nvSpPr>
        <p:spPr/>
        <p:txBody>
          <a:bodyPr/>
          <a:lstStyle/>
          <a:p>
            <a:r>
              <a:rPr lang="en-US" altLang="zh-CN" dirty="0"/>
              <a:t>Updating Table Rows</a:t>
            </a:r>
          </a:p>
          <a:p>
            <a:pPr lvl="1"/>
            <a:r>
              <a:rPr lang="en-US" altLang="zh-CN" b="1" dirty="0"/>
              <a:t>UPDATE </a:t>
            </a:r>
            <a:r>
              <a:rPr lang="en-US" altLang="zh-CN" dirty="0"/>
              <a:t>command is used to modify data in a table</a:t>
            </a:r>
          </a:p>
          <a:p>
            <a:pPr lvl="1"/>
            <a:r>
              <a:rPr lang="en-US" altLang="zh-CN" dirty="0"/>
              <a:t>The syntax for the UPDATE command is as follows:</a:t>
            </a:r>
          </a:p>
          <a:p>
            <a:pPr marL="228600" lvl="1" indent="0">
              <a:buNone/>
            </a:pPr>
            <a:r>
              <a:rPr lang="en-US" altLang="zh-CN" dirty="0"/>
              <a:t>		</a:t>
            </a:r>
            <a:r>
              <a:rPr lang="en-US" altLang="zh-CN" sz="1800" dirty="0"/>
              <a:t>UPDATE 	</a:t>
            </a:r>
            <a:r>
              <a:rPr lang="en-US" altLang="zh-CN" sz="1800" i="1" dirty="0"/>
              <a:t>tablename</a:t>
            </a:r>
          </a:p>
          <a:p>
            <a:pPr marL="228600" lvl="1" indent="0">
              <a:buNone/>
            </a:pPr>
            <a:r>
              <a:rPr lang="en-US" altLang="zh-CN" sz="1800" dirty="0"/>
              <a:t>		SET		</a:t>
            </a:r>
            <a:r>
              <a:rPr lang="en-US" altLang="zh-CN" sz="1800" i="1" dirty="0"/>
              <a:t>columnname</a:t>
            </a:r>
            <a:r>
              <a:rPr lang="en-US" altLang="zh-CN" sz="1800" dirty="0"/>
              <a:t> = </a:t>
            </a:r>
            <a:r>
              <a:rPr lang="en-US" altLang="zh-CN" sz="1800" i="1" dirty="0"/>
              <a:t>expression</a:t>
            </a:r>
            <a:r>
              <a:rPr lang="en-US" altLang="zh-CN" sz="1800" dirty="0"/>
              <a:t> [,</a:t>
            </a:r>
            <a:r>
              <a:rPr lang="en-US" altLang="zh-CN" sz="1800" i="1" dirty="0"/>
              <a:t> columnname </a:t>
            </a:r>
            <a:r>
              <a:rPr lang="en-US" altLang="zh-CN" sz="1800" dirty="0"/>
              <a:t>= 		</a:t>
            </a:r>
            <a:r>
              <a:rPr lang="en-US" altLang="zh-CN" sz="1800" i="1" dirty="0"/>
              <a:t>expression</a:t>
            </a:r>
            <a:r>
              <a:rPr lang="en-US" altLang="zh-CN" sz="1800" dirty="0"/>
              <a:t>]</a:t>
            </a:r>
          </a:p>
          <a:p>
            <a:pPr marL="228600" lvl="1" indent="0">
              <a:buNone/>
            </a:pPr>
            <a:r>
              <a:rPr lang="en-US" altLang="zh-CN" sz="1800" dirty="0"/>
              <a:t>		[WHERE 	</a:t>
            </a:r>
            <a:r>
              <a:rPr lang="en-US" altLang="zh-CN" sz="1800" i="1" dirty="0"/>
              <a:t>conditionlist</a:t>
            </a:r>
            <a:r>
              <a:rPr lang="en-US" altLang="zh-CN" sz="1800" dirty="0"/>
              <a:t> ];</a:t>
            </a:r>
          </a:p>
          <a:p>
            <a:endParaRPr lang="zh-CN" altLang="en-US" dirty="0"/>
          </a:p>
        </p:txBody>
      </p:sp>
    </p:spTree>
    <p:extLst>
      <p:ext uri="{BB962C8B-B14F-4D97-AF65-F5344CB8AC3E}">
        <p14:creationId xmlns:p14="http://schemas.microsoft.com/office/powerpoint/2010/main" val="2322028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Manipulation Commands (4 of 4)</a:t>
            </a:r>
            <a:endParaRPr lang="zh-CN" altLang="en-US" dirty="0"/>
          </a:p>
        </p:txBody>
      </p:sp>
      <p:sp>
        <p:nvSpPr>
          <p:cNvPr id="3" name="Content Placeholder 2"/>
          <p:cNvSpPr>
            <a:spLocks noGrp="1"/>
          </p:cNvSpPr>
          <p:nvPr>
            <p:ph idx="1"/>
          </p:nvPr>
        </p:nvSpPr>
        <p:spPr/>
        <p:txBody>
          <a:bodyPr/>
          <a:lstStyle/>
          <a:p>
            <a:r>
              <a:rPr lang="en-US" altLang="zh-CN" dirty="0"/>
              <a:t>Deleting Table Rows</a:t>
            </a:r>
          </a:p>
          <a:p>
            <a:pPr lvl="1"/>
            <a:r>
              <a:rPr lang="en-US" altLang="zh-CN" sz="1800" dirty="0"/>
              <a:t>The following is the </a:t>
            </a:r>
            <a:r>
              <a:rPr lang="en-US" altLang="zh-CN" sz="1800" b="1" dirty="0"/>
              <a:t>DELETE</a:t>
            </a:r>
            <a:r>
              <a:rPr lang="en-US" altLang="zh-CN" sz="1800" dirty="0"/>
              <a:t> statement syntax:</a:t>
            </a:r>
          </a:p>
          <a:p>
            <a:pPr marL="228600" lvl="1" indent="0">
              <a:buNone/>
            </a:pPr>
            <a:r>
              <a:rPr lang="en-US" altLang="zh-CN" sz="1800" dirty="0"/>
              <a:t>		DELETE FROM 	</a:t>
            </a:r>
            <a:r>
              <a:rPr lang="en-US" altLang="zh-CN" sz="1800" i="1" dirty="0"/>
              <a:t>tablename</a:t>
            </a:r>
          </a:p>
          <a:p>
            <a:pPr marL="228600" lvl="1" indent="0">
              <a:buNone/>
            </a:pPr>
            <a:r>
              <a:rPr lang="en-US" altLang="zh-CN" sz="1800" dirty="0"/>
              <a:t>		[WHERE 	</a:t>
            </a:r>
            <a:r>
              <a:rPr lang="en-US" altLang="zh-CN" sz="1800" i="1" dirty="0"/>
              <a:t>conditionlist</a:t>
            </a:r>
            <a:r>
              <a:rPr lang="en-US" altLang="zh-CN" sz="1800" dirty="0"/>
              <a:t> ];</a:t>
            </a:r>
          </a:p>
          <a:p>
            <a:r>
              <a:rPr lang="en-US" altLang="zh-CN" dirty="0"/>
              <a:t>Restoring Table Contents</a:t>
            </a:r>
          </a:p>
          <a:p>
            <a:pPr lvl="1"/>
            <a:r>
              <a:rPr lang="en-US" altLang="zh-CN" dirty="0"/>
              <a:t>The ROLLBACK command is used to restore the database table contents to the condition that existed after the last COMMIT statements</a:t>
            </a:r>
          </a:p>
          <a:p>
            <a:pPr marL="228600" lvl="1" indent="0">
              <a:buNone/>
            </a:pPr>
            <a:r>
              <a:rPr lang="en-US" altLang="zh-CN" dirty="0"/>
              <a:t>		ROLLBACK;</a:t>
            </a:r>
          </a:p>
          <a:p>
            <a:endParaRPr lang="zh-CN" altLang="en-US" sz="1800" dirty="0"/>
          </a:p>
        </p:txBody>
      </p:sp>
    </p:spTree>
    <p:extLst>
      <p:ext uri="{BB962C8B-B14F-4D97-AF65-F5344CB8AC3E}">
        <p14:creationId xmlns:p14="http://schemas.microsoft.com/office/powerpoint/2010/main" val="1384434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Virtual Tables: Creating a View (1 of 2)</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view</a:t>
            </a:r>
            <a:r>
              <a:rPr lang="en-US" altLang="en-US" dirty="0"/>
              <a:t> is a virtual table based on a SELECT query that is saved as an object in the database</a:t>
            </a:r>
          </a:p>
          <a:p>
            <a:r>
              <a:rPr lang="en-US" altLang="en-US" dirty="0"/>
              <a:t>A </a:t>
            </a:r>
            <a:r>
              <a:rPr lang="en-US" altLang="en-US" b="1" dirty="0"/>
              <a:t>base table </a:t>
            </a:r>
            <a:r>
              <a:rPr lang="en-US" altLang="en-US" dirty="0"/>
              <a:t>is the table on which a view is based</a:t>
            </a:r>
          </a:p>
          <a:p>
            <a:r>
              <a:rPr lang="en-US" altLang="en-US" b="1" dirty="0"/>
              <a:t>CREATE VIEW </a:t>
            </a:r>
            <a:r>
              <a:rPr lang="en-US" altLang="en-US" dirty="0"/>
              <a:t>is a SQL command that creates a logical, “virtual” table</a:t>
            </a:r>
          </a:p>
          <a:p>
            <a:pPr lvl="1"/>
            <a:r>
              <a:rPr lang="en-US" altLang="en-US" dirty="0"/>
              <a:t>The view can be treated as a real table</a:t>
            </a:r>
          </a:p>
          <a:p>
            <a:pPr lvl="1"/>
            <a:r>
              <a:rPr lang="en-US" altLang="en-US" dirty="0"/>
              <a:t>The following is the CREATE VIEW syntax:</a:t>
            </a:r>
          </a:p>
          <a:p>
            <a:pPr marL="228600" lvl="1" indent="0">
              <a:buNone/>
            </a:pPr>
            <a:r>
              <a:rPr lang="en-US" altLang="en-US" dirty="0"/>
              <a:t>		CREATE VIEW</a:t>
            </a:r>
            <a:r>
              <a:rPr lang="en-US" altLang="en-US" i="1" dirty="0"/>
              <a:t> viewname </a:t>
            </a:r>
            <a:r>
              <a:rPr lang="en-US" altLang="en-US" dirty="0"/>
              <a:t>AS SELECT </a:t>
            </a:r>
            <a:r>
              <a:rPr lang="en-US" altLang="en-US" i="1" dirty="0"/>
              <a:t>query</a:t>
            </a:r>
          </a:p>
          <a:p>
            <a:endParaRPr lang="zh-CN" altLang="en-US" dirty="0"/>
          </a:p>
        </p:txBody>
      </p:sp>
    </p:spTree>
    <p:extLst>
      <p:ext uri="{BB962C8B-B14F-4D97-AF65-F5344CB8AC3E}">
        <p14:creationId xmlns:p14="http://schemas.microsoft.com/office/powerpoint/2010/main" val="4220338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Virtual Tables: Creating a View (2 of 2)</a:t>
            </a:r>
            <a:endParaRPr lang="zh-CN" altLang="en-US" dirty="0"/>
          </a:p>
        </p:txBody>
      </p:sp>
      <p:pic>
        <p:nvPicPr>
          <p:cNvPr id="5" name="Picture Placeholder 4" descr="The syntax used to create a view named PRICE GT 50 is as follows. Line 1: 1, Create View, Price G T 50, As. Line 2: Indented twice, Select, P underscore d e s c r i p t comma P underscore Q O H comma P underscore price. Line 3: 3, Indented twice from, product. Line 4: Where P underscore price is greater than 50 semi colon. Line 5: Line 6: dot indented once Select asterisk From, price G T 50 semi colon. The result has 3 columns, P underscore D E S C R I P T, P underscore Q O H and P underscore price."/>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611422" y="1605617"/>
            <a:ext cx="5619555" cy="4273203"/>
          </a:xfrm>
        </p:spPr>
      </p:pic>
      <p:sp>
        <p:nvSpPr>
          <p:cNvPr id="4" name="Text Placeholder 3"/>
          <p:cNvSpPr>
            <a:spLocks noGrp="1"/>
          </p:cNvSpPr>
          <p:nvPr>
            <p:ph type="body" sz="quarter" idx="11"/>
          </p:nvPr>
        </p:nvSpPr>
        <p:spPr>
          <a:xfrm>
            <a:off x="7478972" y="5174673"/>
            <a:ext cx="3976406" cy="704147"/>
          </a:xfrm>
        </p:spPr>
        <p:txBody>
          <a:bodyPr/>
          <a:lstStyle/>
          <a:p>
            <a:r>
              <a:rPr lang="en-US" altLang="zh-CN" b="1" dirty="0"/>
              <a:t>Figure 8.5  </a:t>
            </a:r>
            <a:r>
              <a:rPr lang="en-US" altLang="zh-CN" dirty="0"/>
              <a:t>Creating a Virtual Table with the Create View command</a:t>
            </a:r>
            <a:endParaRPr lang="zh-CN" altLang="en-US" dirty="0"/>
          </a:p>
        </p:txBody>
      </p:sp>
    </p:spTree>
    <p:extLst>
      <p:ext uri="{BB962C8B-B14F-4D97-AF65-F5344CB8AC3E}">
        <p14:creationId xmlns:p14="http://schemas.microsoft.com/office/powerpoint/2010/main" val="683498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Updatable Views</a:t>
            </a:r>
            <a:endParaRPr lang="zh-CN" altLang="en-US" dirty="0"/>
          </a:p>
        </p:txBody>
      </p:sp>
      <p:sp>
        <p:nvSpPr>
          <p:cNvPr id="3" name="Content Placeholder 2"/>
          <p:cNvSpPr>
            <a:spLocks noGrp="1"/>
          </p:cNvSpPr>
          <p:nvPr>
            <p:ph idx="1"/>
          </p:nvPr>
        </p:nvSpPr>
        <p:spPr/>
        <p:txBody>
          <a:bodyPr/>
          <a:lstStyle/>
          <a:p>
            <a:r>
              <a:rPr lang="en-US" altLang="en-US" dirty="0"/>
              <a:t>One of the most common operations in production database environments is to use batch update routines to update a master table attribute with transaction data</a:t>
            </a:r>
          </a:p>
          <a:p>
            <a:r>
              <a:rPr lang="en-US" altLang="en-US" dirty="0"/>
              <a:t>A </a:t>
            </a:r>
            <a:r>
              <a:rPr lang="en-US" altLang="en-US" b="1" dirty="0"/>
              <a:t>batch update routine </a:t>
            </a:r>
            <a:r>
              <a:rPr lang="en-US" altLang="en-US" dirty="0"/>
              <a:t>is a routine that pools multiple transactions into a single batch to update a master table in a single operation</a:t>
            </a:r>
          </a:p>
          <a:p>
            <a:r>
              <a:rPr lang="en-US" altLang="en-US" dirty="0"/>
              <a:t>A view that can update attributes in base tables that are used in the view is known as an </a:t>
            </a:r>
            <a:r>
              <a:rPr lang="en-US" altLang="en-US" b="1" dirty="0"/>
              <a:t>updatable view</a:t>
            </a:r>
          </a:p>
          <a:p>
            <a:r>
              <a:rPr lang="en-US" altLang="en-US" dirty="0"/>
              <a:t>The following are the most common updatable view restrictions:</a:t>
            </a:r>
          </a:p>
          <a:p>
            <a:pPr lvl="1"/>
            <a:r>
              <a:rPr lang="en-US" altLang="en-US" dirty="0"/>
              <a:t>GROUP BY expressions or aggregate functions cannot be used</a:t>
            </a:r>
          </a:p>
          <a:p>
            <a:pPr lvl="1"/>
            <a:r>
              <a:rPr lang="en-US" altLang="en-US" dirty="0"/>
              <a:t>Set operators cannot be used</a:t>
            </a:r>
          </a:p>
          <a:p>
            <a:pPr lvl="1"/>
            <a:r>
              <a:rPr lang="en-US" altLang="en-US" dirty="0"/>
              <a:t>Most restrictions are based on the use of JOINs or group operators in views</a:t>
            </a:r>
          </a:p>
          <a:p>
            <a:endParaRPr lang="zh-CN" altLang="en-US" dirty="0"/>
          </a:p>
        </p:txBody>
      </p:sp>
    </p:spTree>
    <p:extLst>
      <p:ext uri="{BB962C8B-B14F-4D97-AF65-F5344CB8AC3E}">
        <p14:creationId xmlns:p14="http://schemas.microsoft.com/office/powerpoint/2010/main" val="2261377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8-2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the difference between an INSERT command and an UPDATE command?</a:t>
            </a:r>
            <a:endParaRPr lang="zh-CN" altLang="zh-CN" sz="2400" dirty="0"/>
          </a:p>
        </p:txBody>
      </p:sp>
    </p:spTree>
    <p:extLst>
      <p:ext uri="{BB962C8B-B14F-4D97-AF65-F5344CB8AC3E}">
        <p14:creationId xmlns:p14="http://schemas.microsoft.com/office/powerpoint/2010/main" val="2842099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8-2: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the difference between an INSERT command and an UPDATE command?</a:t>
            </a:r>
            <a:endParaRPr lang="zh-CN" altLang="zh-CN" dirty="0"/>
          </a:p>
          <a:p>
            <a:r>
              <a:rPr lang="en-US" b="1" dirty="0"/>
              <a:t>Answer: </a:t>
            </a:r>
            <a:r>
              <a:rPr lang="en-US" altLang="zh-CN" dirty="0"/>
              <a:t>The INSERT command is used to add a new row to a table.  The UPDATE command changes the values in attributes of an existing row.  UPDATE will not increase the number of rows in a table, but INSERT will.</a:t>
            </a:r>
            <a:endParaRPr lang="zh-CN" altLang="zh-CN" dirty="0"/>
          </a:p>
        </p:txBody>
      </p:sp>
    </p:spTree>
    <p:extLst>
      <p:ext uri="{BB962C8B-B14F-4D97-AF65-F5344CB8AC3E}">
        <p14:creationId xmlns:p14="http://schemas.microsoft.com/office/powerpoint/2010/main" val="4126035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Auto Increment, Identity, and Sequences (1 of 3)</a:t>
            </a:r>
            <a:endParaRPr lang="zh-CN" altLang="en-US" dirty="0"/>
          </a:p>
        </p:txBody>
      </p:sp>
      <p:sp>
        <p:nvSpPr>
          <p:cNvPr id="3" name="Content Placeholder 2"/>
          <p:cNvSpPr>
            <a:spLocks noGrp="1"/>
          </p:cNvSpPr>
          <p:nvPr>
            <p:ph idx="1"/>
          </p:nvPr>
        </p:nvSpPr>
        <p:spPr/>
        <p:txBody>
          <a:bodyPr/>
          <a:lstStyle/>
          <a:p>
            <a:r>
              <a:rPr lang="en-US" altLang="zh-CN" dirty="0"/>
              <a:t>MySQL uses the AUTO_INCREMENT property during table creation to indicate that values for an attribute should be generated in the same fashion</a:t>
            </a:r>
          </a:p>
          <a:p>
            <a:pPr lvl="1"/>
            <a:r>
              <a:rPr lang="en-US" altLang="zh-CN" dirty="0"/>
              <a:t>Similar to IDENTITY columns, only one column in a table can have AUTO_INCREMENT specified, and that column must also be defined as the primary key of the table</a:t>
            </a:r>
          </a:p>
          <a:p>
            <a:r>
              <a:rPr lang="en-US" altLang="zh-CN" dirty="0"/>
              <a:t>A sequence is an object for generating unique segment values for a field</a:t>
            </a:r>
          </a:p>
          <a:p>
            <a:r>
              <a:rPr lang="en-US" altLang="zh-CN" dirty="0"/>
              <a:t>In recent years, Oracle added support for Identity columns and MS SQL Server added support for sequences</a:t>
            </a:r>
            <a:endParaRPr lang="zh-CN" altLang="en-US" dirty="0"/>
          </a:p>
        </p:txBody>
      </p:sp>
    </p:spTree>
    <p:extLst>
      <p:ext uri="{BB962C8B-B14F-4D97-AF65-F5344CB8AC3E}">
        <p14:creationId xmlns:p14="http://schemas.microsoft.com/office/powerpoint/2010/main" val="2643522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Auto Increment, Identity, and Sequences (2 of 3)</a:t>
            </a:r>
            <a:endParaRPr lang="zh-CN" altLang="en-US" dirty="0"/>
          </a:p>
        </p:txBody>
      </p:sp>
      <p:sp>
        <p:nvSpPr>
          <p:cNvPr id="3" name="Content Placeholder 2"/>
          <p:cNvSpPr>
            <a:spLocks noGrp="1"/>
          </p:cNvSpPr>
          <p:nvPr>
            <p:ph idx="1"/>
          </p:nvPr>
        </p:nvSpPr>
        <p:spPr/>
        <p:txBody>
          <a:bodyPr/>
          <a:lstStyle/>
          <a:p>
            <a:r>
              <a:rPr lang="en-US" altLang="en-US" dirty="0"/>
              <a:t>The following are similarities in the use of sequences across multiple DBMSs</a:t>
            </a:r>
          </a:p>
          <a:p>
            <a:pPr lvl="1"/>
            <a:r>
              <a:rPr lang="en-US" altLang="en-US" dirty="0"/>
              <a:t>Sequences are an independent object in the database</a:t>
            </a:r>
          </a:p>
          <a:p>
            <a:pPr lvl="1"/>
            <a:r>
              <a:rPr lang="en-US" altLang="en-US" dirty="0"/>
              <a:t>Sequences have a name and can be used anywhere a value expected</a:t>
            </a:r>
          </a:p>
          <a:p>
            <a:pPr lvl="1"/>
            <a:r>
              <a:rPr lang="en-US" altLang="en-US" dirty="0"/>
              <a:t>Sequences are not tied to a table or a column</a:t>
            </a:r>
          </a:p>
          <a:p>
            <a:pPr lvl="1"/>
            <a:r>
              <a:rPr lang="en-US" altLang="en-US" dirty="0"/>
              <a:t>Sequences generate a numeric value that can be assigned to any column in any table</a:t>
            </a:r>
          </a:p>
          <a:p>
            <a:pPr lvl="1"/>
            <a:r>
              <a:rPr lang="en-US" altLang="en-US" dirty="0"/>
              <a:t>The table attribute with an assigned value can be edited and modified</a:t>
            </a:r>
          </a:p>
        </p:txBody>
      </p:sp>
    </p:spTree>
    <p:extLst>
      <p:ext uri="{BB962C8B-B14F-4D97-AF65-F5344CB8AC3E}">
        <p14:creationId xmlns:p14="http://schemas.microsoft.com/office/powerpoint/2010/main" val="2984647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Auto Increment, Identity, and Sequences (3 of 3)</a:t>
            </a:r>
            <a:endParaRPr lang="zh-CN" altLang="en-US" dirty="0"/>
          </a:p>
        </p:txBody>
      </p:sp>
      <p:pic>
        <p:nvPicPr>
          <p:cNvPr id="5" name="Picture Placeholder 4" descr="The figure is a screen shot from an S Q L plus window in which 2 sequences are created by giving the following 2 commands in S Q L Server. Command 1: CREATE SEQUENCE C U S underscore CODE underscore S E Q START WITH 20010 NO CACHE COMMAND semi colon. Command 2: CREATE SEQUENCE I N V underscore NUMBER underscore S E Q START WITH 4010 NO CACHE semi colon. A table is created in response to Command 3: The sequences can also be checked by giving S Q L command, SELECT asterisk FROM USER underscore SEQUENCES semi colon. As a result of this command a table is generated, with columns, sequence underscore name, minimum underscore value, maximum underscore value, increment underscore by, cache underscore size, last underscore number and partition underscore count."/>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965834" y="2356491"/>
            <a:ext cx="6132409" cy="2492235"/>
          </a:xfrm>
        </p:spPr>
      </p:pic>
      <p:sp>
        <p:nvSpPr>
          <p:cNvPr id="4" name="Text Placeholder 3"/>
          <p:cNvSpPr>
            <a:spLocks noGrp="1"/>
          </p:cNvSpPr>
          <p:nvPr>
            <p:ph type="body" sz="quarter" idx="11"/>
          </p:nvPr>
        </p:nvSpPr>
        <p:spPr>
          <a:xfrm>
            <a:off x="7478972" y="5476009"/>
            <a:ext cx="3976406" cy="402811"/>
          </a:xfrm>
        </p:spPr>
        <p:txBody>
          <a:bodyPr/>
          <a:lstStyle/>
          <a:p>
            <a:r>
              <a:rPr lang="en-US" altLang="zh-CN" b="1" dirty="0"/>
              <a:t>Figure 8.7  </a:t>
            </a:r>
            <a:r>
              <a:rPr lang="en-US" altLang="zh-CN" dirty="0"/>
              <a:t>Oracle Sequence</a:t>
            </a:r>
            <a:endParaRPr lang="zh-CN" altLang="en-US" dirty="0"/>
          </a:p>
        </p:txBody>
      </p:sp>
    </p:spTree>
    <p:extLst>
      <p:ext uri="{BB962C8B-B14F-4D97-AF65-F5344CB8AC3E}">
        <p14:creationId xmlns:p14="http://schemas.microsoft.com/office/powerpoint/2010/main" val="2790685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Procedural SQL</a:t>
            </a:r>
            <a:endParaRPr lang="zh-CN" altLang="en-US" dirty="0"/>
          </a:p>
        </p:txBody>
      </p:sp>
      <p:sp>
        <p:nvSpPr>
          <p:cNvPr id="3" name="Content Placeholder 2"/>
          <p:cNvSpPr>
            <a:spLocks noGrp="1"/>
          </p:cNvSpPr>
          <p:nvPr>
            <p:ph idx="1"/>
          </p:nvPr>
        </p:nvSpPr>
        <p:spPr/>
        <p:txBody>
          <a:bodyPr/>
          <a:lstStyle/>
          <a:p>
            <a:r>
              <a:rPr lang="en-US" altLang="en-US" dirty="0"/>
              <a:t>Persistent stored module (PSM) is a block of code that contains standard SQL statements and procedural extensions that is stored and executed at the DBMS server</a:t>
            </a:r>
          </a:p>
          <a:p>
            <a:r>
              <a:rPr lang="en-US" altLang="en-US" dirty="0"/>
              <a:t>Procedural SQL is an extension of SQL that adds procedural programming capabilities, such as variables and logical flow control, to SQL and is designed to run inside the database</a:t>
            </a:r>
          </a:p>
          <a:p>
            <a:pPr lvl="1"/>
            <a:r>
              <a:rPr lang="en-US" altLang="en-US" dirty="0"/>
              <a:t>The procedural code is executed as a unit by the DBMS when it is invoked by the end user</a:t>
            </a:r>
          </a:p>
          <a:p>
            <a:r>
              <a:rPr lang="en-US" altLang="en-US" dirty="0"/>
              <a:t>End users can use procedural SQL to create the following:</a:t>
            </a:r>
          </a:p>
          <a:p>
            <a:pPr lvl="1"/>
            <a:r>
              <a:rPr lang="en-US" altLang="en-US" dirty="0"/>
              <a:t>Stored procedures</a:t>
            </a:r>
          </a:p>
          <a:p>
            <a:pPr lvl="1"/>
            <a:r>
              <a:rPr lang="en-US" altLang="en-US" dirty="0"/>
              <a:t>Triggers</a:t>
            </a:r>
          </a:p>
          <a:p>
            <a:pPr lvl="1"/>
            <a:r>
              <a:rPr lang="en-US" altLang="en-US" dirty="0"/>
              <a:t>Procedural SQL functions</a:t>
            </a:r>
          </a:p>
          <a:p>
            <a:endParaRPr lang="zh-CN" altLang="en-US" dirty="0"/>
          </a:p>
        </p:txBody>
      </p:sp>
    </p:spTree>
    <p:extLst>
      <p:ext uri="{BB962C8B-B14F-4D97-AF65-F5344CB8AC3E}">
        <p14:creationId xmlns:p14="http://schemas.microsoft.com/office/powerpoint/2010/main" val="3808033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Stored Procedures</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stored procedure </a:t>
            </a:r>
            <a:r>
              <a:rPr lang="en-US" altLang="en-US" dirty="0"/>
              <a:t>is a named collection of procedural and SQL statements</a:t>
            </a:r>
          </a:p>
          <a:p>
            <a:pPr lvl="1"/>
            <a:r>
              <a:rPr lang="en-US" altLang="en-US" dirty="0"/>
              <a:t>They are stored in the database</a:t>
            </a:r>
          </a:p>
          <a:p>
            <a:pPr lvl="1"/>
            <a:r>
              <a:rPr lang="en-US" altLang="en-US" dirty="0"/>
              <a:t>A major advantage of stored procedures is that they can be used to encapsulate and represent business transactions</a:t>
            </a:r>
          </a:p>
          <a:p>
            <a:r>
              <a:rPr lang="en-US" altLang="en-US" dirty="0"/>
              <a:t>Using stored procedures offers the following advantages:</a:t>
            </a:r>
          </a:p>
          <a:p>
            <a:pPr lvl="1"/>
            <a:r>
              <a:rPr lang="en-US" altLang="en-US" dirty="0"/>
              <a:t>Stored procedures substantially reduce network traffic and increase performance</a:t>
            </a:r>
          </a:p>
          <a:p>
            <a:pPr lvl="1"/>
            <a:r>
              <a:rPr lang="en-US" altLang="en-US" dirty="0"/>
              <a:t>Stored procedures help reduce code duplication by means of code isolation and code sharing </a:t>
            </a:r>
          </a:p>
          <a:p>
            <a:endParaRPr lang="zh-CN" altLang="en-US" dirty="0"/>
          </a:p>
        </p:txBody>
      </p:sp>
    </p:spTree>
    <p:extLst>
      <p:ext uri="{BB962C8B-B14F-4D97-AF65-F5344CB8AC3E}">
        <p14:creationId xmlns:p14="http://schemas.microsoft.com/office/powerpoint/2010/main" val="3074481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Working with Variables</a:t>
            </a:r>
            <a:endParaRPr lang="zh-CN" altLang="en-US" dirty="0"/>
          </a:p>
        </p:txBody>
      </p:sp>
      <p:pic>
        <p:nvPicPr>
          <p:cNvPr id="5" name="Picture Placeholder 4" descr="The output screen for variable manipulation is as follows. Line 1: 1 dot, DROP PROCEDURE IF EXISTS T E M P underscore P R O C semi colon. Line 2: delimiter, dollar dollar. Line 3: 3 dot, CREATE PROCEDURE T E M P underscore P R O C left parenthesis right parenthesis. Line 4: BEGIN. Line 5: indented once DECLARE M Y N U M 1 NUMERIC left parenthesis 1 right parenthesis DEFAULT 5 semi colon. Line 6: indented once DECLARE M Y N U M 2 NUMERIC left parenthesis 2 right parenthesis semi colon. Line 7: indented once DECLARE TOTAL I N T 5 semi colon. Line 8: indented once DECLARE Message V A R C H A R left parenthesis 15 right parenthesis DEFAULT left single quote The total is right single quote semi colon. Line 9: Line 10: SET M Y N U M 2 equals 6 semicolon. Line 11: SELECT TOTAL is equals to M Y N U M 1 asterisk M Y N U M 2 semi colon. Line 12: SELECT CONTACT left parenthesis MESSAGE comma TOTAL right parenthesis As left single quote Result right single quote semi colon Line 13: END semi colon Line 14: dollar dollar Line 15: delimiter semi colon Line 16: Line 17: dot call t e m p underscore P r o c left parenthesis right parenthesis semi colon. The result screen: The total is 30."/>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2345349" y="1566878"/>
            <a:ext cx="4548746" cy="4169684"/>
          </a:xfrm>
        </p:spPr>
      </p:pic>
      <p:sp>
        <p:nvSpPr>
          <p:cNvPr id="4" name="Text Placeholder 3"/>
          <p:cNvSpPr>
            <a:spLocks noGrp="1"/>
          </p:cNvSpPr>
          <p:nvPr>
            <p:ph type="body" sz="quarter" idx="11"/>
          </p:nvPr>
        </p:nvSpPr>
        <p:spPr>
          <a:xfrm>
            <a:off x="7478972" y="5444836"/>
            <a:ext cx="3976406" cy="433984"/>
          </a:xfrm>
        </p:spPr>
        <p:txBody>
          <a:bodyPr/>
          <a:lstStyle/>
          <a:p>
            <a:r>
              <a:rPr lang="en-US" altLang="zh-CN" b="1" dirty="0"/>
              <a:t>Figure 8.11  </a:t>
            </a:r>
            <a:r>
              <a:rPr lang="en-US" altLang="zh-CN" dirty="0"/>
              <a:t>Variable Manipulation</a:t>
            </a:r>
            <a:endParaRPr lang="zh-CN" altLang="en-US" dirty="0"/>
          </a:p>
        </p:txBody>
      </p:sp>
    </p:spTree>
    <p:extLst>
      <p:ext uri="{BB962C8B-B14F-4D97-AF65-F5344CB8AC3E}">
        <p14:creationId xmlns:p14="http://schemas.microsoft.com/office/powerpoint/2010/main" val="892835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Conditional Execution</a:t>
            </a:r>
            <a:endParaRPr lang="zh-CN" altLang="en-US" dirty="0"/>
          </a:p>
        </p:txBody>
      </p:sp>
      <p:pic>
        <p:nvPicPr>
          <p:cNvPr id="5" name="Picture Placeholder 4" descr="The output screen for conditional execution is as follows. Line 1: dot, DROP PROCEDURE IF EXISTS T E M P underscore P R O C semi colon. Line 2: delimiter, dollar dollar. Line 3: dot, CREATE PROCEDURE T E M P underscore P R O C left parenthesis right parenthesis. Line 4: BEGIN. Line 5: indented once DECLARE M Y N U M 1 I N T DEFAULT 5 semi colon. Line 6: indented once DECLARE M Y N U M 2 I N T DEFAULT 60 semi colon. Line 7: indented once TOTAL I N T semi colon. Line 8: indented once DECLARE Message V A R C H A R left parenthesis 50 right parenthesis semi colon. Line 9: Line 10: SET TOTAL is equals to M Y N U M 1 asterisk M Y N U M 2 semi colon. Line 11: IF TOTAL is less than 100 THEN. Line 12: indented once, SET MESSAGE equals left single quote The total is small colon right single quote semi colon. Line 13: ELSE Line 14: indented once, SET MESSAGE equals left single quote The total is large colon right single quote semi colon. Line 15: END IF semi colon Line 16: SELECT CONTACT left parenthesis MESSAGE comma TOTAL right parenthesis AS left single quote Result right single quote semi colon Line 17: END Semi colon. Line 18: dollar dollar Line 19: delimiter semi colon Line 20: Line 21: dot, call t e m p underscore p r o c left parenthesis right parenthesis semi colon. The result screen: The total is large colon 300."/>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2670202" y="1312399"/>
            <a:ext cx="4320145" cy="4419148"/>
          </a:xfrm>
        </p:spPr>
      </p:pic>
      <p:sp>
        <p:nvSpPr>
          <p:cNvPr id="4" name="Text Placeholder 3"/>
          <p:cNvSpPr>
            <a:spLocks noGrp="1"/>
          </p:cNvSpPr>
          <p:nvPr>
            <p:ph type="body" sz="quarter" idx="11"/>
          </p:nvPr>
        </p:nvSpPr>
        <p:spPr>
          <a:xfrm>
            <a:off x="7478972" y="5476009"/>
            <a:ext cx="3976406" cy="402811"/>
          </a:xfrm>
        </p:spPr>
        <p:txBody>
          <a:bodyPr/>
          <a:lstStyle/>
          <a:p>
            <a:r>
              <a:rPr lang="en-US" altLang="zh-CN" b="1" dirty="0"/>
              <a:t>Figure 8.12  </a:t>
            </a:r>
            <a:r>
              <a:rPr lang="en-US" altLang="zh-CN" dirty="0"/>
              <a:t>Conditional Execution</a:t>
            </a:r>
            <a:endParaRPr lang="zh-CN" altLang="en-US" dirty="0"/>
          </a:p>
        </p:txBody>
      </p:sp>
    </p:spTree>
    <p:extLst>
      <p:ext uri="{BB962C8B-B14F-4D97-AF65-F5344CB8AC3E}">
        <p14:creationId xmlns:p14="http://schemas.microsoft.com/office/powerpoint/2010/main" val="3078742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Iteration or Looping</a:t>
            </a:r>
            <a:endParaRPr lang="zh-CN" altLang="en-US" dirty="0"/>
          </a:p>
        </p:txBody>
      </p:sp>
      <p:pic>
        <p:nvPicPr>
          <p:cNvPr id="7" name="Content Placeholder 6" descr="The output screen for a simple loop, is as follows. Line 1: dot, DROP PROCEDURE IF EXISTS T E M P underscore P R O C semi colon. Line 2: delimiter, dollar dollar. Line 3: dot, CREATE PROCEDURE T E M P underscore P R O C left parenthesis right parenthesis. Line 4: BEGIN. Line 5: indented once DECLARE M Y N U M 1 I N T DEFAULT 1 semi colon. Line 6: indented once DECLARE Message V A R C H A R left parenthesis 100 right parenthesis DEFAULT MYNUM semi colon. Line 7: COUNTER colon loop Line 8: SET M Y N U M is equal to M Y N U M plus 1 semi colon.  Line 9: IF M Y N U M is greater than 20 THEN. Line 10: indented once, LEAVE COUNTER semi colon Line 11: END IF semi colon Line 12: SET RESULT equals CONTACT left parenthesis RESULT comma right single quote comma right single quote comma  M Y N U M right parenthesis semi colon Line 13: END LOOP semi colon. Line 14: SELECT RESULT semi colon. Line 15: END semi colon Line 16: dollar dollar Line 17: delimiter semi colon. Line 18: dot, call t e m p underscore p r o c left parenthesis right parenthesis semi colon. The result screen: 1, 2, 3, 4, 5, 6, 7, 8, 9, 10, 11, 12, 13, 14, 15, 16, 17, 18, 19, 20."/>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972287" y="1464678"/>
            <a:ext cx="2103251" cy="2046288"/>
          </a:xfrm>
        </p:spPr>
      </p:pic>
      <p:sp>
        <p:nvSpPr>
          <p:cNvPr id="4" name="Content Placeholder 3"/>
          <p:cNvSpPr>
            <a:spLocks noGrp="1"/>
          </p:cNvSpPr>
          <p:nvPr>
            <p:ph sz="half" idx="2"/>
          </p:nvPr>
        </p:nvSpPr>
        <p:spPr/>
        <p:txBody>
          <a:bodyPr/>
          <a:lstStyle/>
          <a:p>
            <a:r>
              <a:rPr lang="en-US" altLang="zh-CN" b="1" dirty="0"/>
              <a:t>Figure 8.14  </a:t>
            </a:r>
            <a:r>
              <a:rPr lang="en-US" altLang="zh-CN" dirty="0"/>
              <a:t>A Simple Loop</a:t>
            </a:r>
            <a:endParaRPr lang="zh-CN" altLang="en-US" dirty="0"/>
          </a:p>
        </p:txBody>
      </p:sp>
      <p:pic>
        <p:nvPicPr>
          <p:cNvPr id="8" name="Content Placeholder 7" descr="The output screen after implementation of a While Loop is as follows. Line 1: dot, DROP PROCEDURE IF EXISTS T E M P underscore P R O C semi colon. Line 2: delimiter, dollar dollar. Line 3: dot, CREATE PROCEDURE T E M P underscore P R O C left parenthesis right parenthesis. Line 4: BEGIN. Line 5: indented once DECLARE M Y N U M  I N T DEFAULT 1 semi colon. Line 6: indented once DECLARE RESULT V A R C H A R left parenthesis 100 right parenthesis DEFAULT MYNUM semi colon. Line 7: WHILE M Y N U M is less than 20 Do. Line 8: indented twice SET M Y N U M is equal to M Y N U M plus 1 semi colon. Line 9: indented twice SET RESULT equals CONTACT left parenthesis RESULT comma right single quote comma right single quote comma M Y N U M right parenthesis semi colon Line 10: END WHILE semi colon. Line 11: SELECT RESULT semi colon. Line 12: END semi colon. Line 13: dollar dollar. Line 14: delimiter semi colon. Line 15: dot, call t e m p underscore p r o c left parenthesis right parenthesis semi colon. The result screen: 1, 2, 3, 4, 5, 6, 7, 8, 9, 10, 11, 12, 13, 14, 15, 16, 17, 18, 19, 20."/>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972287" y="3723189"/>
            <a:ext cx="2322027" cy="2046287"/>
          </a:xfrm>
        </p:spPr>
      </p:pic>
      <p:sp>
        <p:nvSpPr>
          <p:cNvPr id="6" name="Content Placeholder 5"/>
          <p:cNvSpPr>
            <a:spLocks noGrp="1"/>
          </p:cNvSpPr>
          <p:nvPr>
            <p:ph sz="half" idx="15"/>
          </p:nvPr>
        </p:nvSpPr>
        <p:spPr/>
        <p:txBody>
          <a:bodyPr/>
          <a:lstStyle/>
          <a:p>
            <a:r>
              <a:rPr lang="en-US" altLang="zh-CN" b="1" dirty="0"/>
              <a:t>Figure 8.15  </a:t>
            </a:r>
            <a:r>
              <a:rPr lang="en-US" altLang="zh-CN" dirty="0"/>
              <a:t>Implementation of a WHILE Loop</a:t>
            </a:r>
            <a:endParaRPr lang="zh-CN" altLang="en-US" dirty="0"/>
          </a:p>
        </p:txBody>
      </p:sp>
    </p:spTree>
    <p:extLst>
      <p:ext uri="{BB962C8B-B14F-4D97-AF65-F5344CB8AC3E}">
        <p14:creationId xmlns:p14="http://schemas.microsoft.com/office/powerpoint/2010/main" val="1706364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Select Processing with Cursors (1 of 2)</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cursor</a:t>
            </a:r>
            <a:r>
              <a:rPr lang="en-US" altLang="en-US" dirty="0"/>
              <a:t> is a special construct used to hold data rows returned by a SQL query</a:t>
            </a:r>
          </a:p>
          <a:p>
            <a:pPr lvl="1"/>
            <a:r>
              <a:rPr lang="en-US" altLang="en-US" dirty="0"/>
              <a:t>An </a:t>
            </a:r>
            <a:r>
              <a:rPr lang="en-US" altLang="en-US" b="1" dirty="0"/>
              <a:t>implicit cursor </a:t>
            </a:r>
            <a:r>
              <a:rPr lang="en-US" altLang="en-US" dirty="0"/>
              <a:t>is automatically created when the SQL statement returns only one row</a:t>
            </a:r>
          </a:p>
          <a:p>
            <a:pPr lvl="1"/>
            <a:r>
              <a:rPr lang="en-US" altLang="en-US" dirty="0"/>
              <a:t>An </a:t>
            </a:r>
            <a:r>
              <a:rPr lang="en-US" altLang="en-US" b="1" dirty="0"/>
              <a:t>explicit cursor </a:t>
            </a:r>
            <a:r>
              <a:rPr lang="en-US" altLang="en-US" dirty="0"/>
              <a:t>holds the output of a SQL statement that may return two or more rows but could return zero or only one row</a:t>
            </a:r>
          </a:p>
          <a:p>
            <a:pPr lvl="1"/>
            <a:r>
              <a:rPr lang="en-US" altLang="en-US" dirty="0"/>
              <a:t>To create an explicit cursor, you use the following syntax:</a:t>
            </a:r>
          </a:p>
          <a:p>
            <a:pPr marL="228600" lvl="1" indent="0">
              <a:buNone/>
            </a:pPr>
            <a:r>
              <a:rPr lang="en-US" altLang="en-US" dirty="0"/>
              <a:t>		DECLARE </a:t>
            </a:r>
            <a:r>
              <a:rPr lang="en-US" altLang="en-US" i="1" dirty="0"/>
              <a:t>cursor_name </a:t>
            </a:r>
            <a:r>
              <a:rPr lang="en-US" altLang="en-US" dirty="0"/>
              <a:t>CURSOR FOR </a:t>
            </a:r>
            <a:r>
              <a:rPr lang="en-US" altLang="en-US" i="1" dirty="0"/>
              <a:t>select-query</a:t>
            </a:r>
            <a:r>
              <a:rPr lang="en-US" altLang="en-US" dirty="0"/>
              <a:t>;</a:t>
            </a:r>
          </a:p>
          <a:p>
            <a:r>
              <a:rPr lang="en-US" altLang="en-US" dirty="0"/>
              <a:t>Cursor-style processing involves retrieving data from the cursor one row at a time</a:t>
            </a:r>
          </a:p>
          <a:p>
            <a:pPr lvl="1"/>
            <a:r>
              <a:rPr lang="en-US" altLang="en-US" dirty="0"/>
              <a:t>When you fetch a row from the cursor, the data from the “current” row in the cursor is copied to the PL/SQL variables</a:t>
            </a:r>
          </a:p>
          <a:p>
            <a:endParaRPr lang="zh-CN" altLang="en-US" dirty="0"/>
          </a:p>
        </p:txBody>
      </p:sp>
    </p:spTree>
    <p:extLst>
      <p:ext uri="{BB962C8B-B14F-4D97-AF65-F5344CB8AC3E}">
        <p14:creationId xmlns:p14="http://schemas.microsoft.com/office/powerpoint/2010/main" val="420123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Select Processing with Cursors (2 of 2)</a:t>
            </a:r>
            <a:endParaRPr lang="zh-CN" altLang="en-US" dirty="0"/>
          </a:p>
        </p:txBody>
      </p:sp>
      <p:pic>
        <p:nvPicPr>
          <p:cNvPr id="5" name="Picture Placeholder 4" descr="The output screen of an explicit cursor example, is as follows. Line 1: dot, DROP PROCEDURE IF EXISTS temp underscore proc semicolon. Line 2: delimiter, dollar dollar. Line 3: dot, CREATE PROCEDURE Temp underscore P R O C left parenthesis right parenthesis. Line 4: BEGIN. Line 5: indented once DECLARE W underscore P underscore code V A R C H A R left parenthesis 1 5 right parenthesis semi colon. Line 6: indented once DECLARE W underscore P underscore D E S C R I P T  V A R C H A R left parenthesis 50 right parenthesis semi colon. Line 7: indented once DECLARE W underscore T O T I N T DEFAULT 0 semi colon. Line 8: indented once DECLARE NOT FOUND I N T DEFAULT 0 semi colon. Line 9: indented once DECLARE P R O D underscore C U R S O R  C U R S O R FOR SELECT P underscore code, P underscore D E S C R I P T. Line 10: indented seven times FROM PRODUCT. Line 11: indented seven times WHERE P underscore Q O H is greater than left parenthesis SELECT A V G left parenthesis P underscore Q O H right parenthesis. FROM PRODUCT right parenthesis semi colon. Line 12: indented once DECLARE CONTINUE HANDLER FOR NOT FOUND SET NOT FOUND equals 1 semi colon. Line 13: indented once DROP TEMPORARY TABLE IF EXISTS MY T A B semi colon. Line 14:  indented once CREATE TEMPORARY TABLE MY TAB left parenthesis RESULT V A R C H A R left parenthesis 100 right parenthesis right parenthesis semi colon. Line 15: indented once INSERT INTO M Y TA B V A L U E S left parenthesis left single quote space right single quote left parenthesis semi colon. Line 16: indented once OPEN P R O D underscore CURSOR semi colon. Line 17: indented once GET underscore PRODUCTS colon Loop. Line 18: indented twice FETCH P R O D underscore CURSOR INTO W underscore P underscore CODE comma W underscore P underscore D E S C R I P T right parenthesis right parenthesis semi colon. Line 19: indented twice IF NOT FOUND equals 1 THEN. Line 20: indented three times LEAVE GET underscore PRODUCTS semi colon. Line 21: indented twice END If semi colon. Line 22: indented twice INSERT INTO MY TAB VALUES left parenthesis CONTACT left parenthesis W underscore P underscore CODE comma space left single quote dash right single angle bracket right single quote comma W underscore P underscore D E S C R I P T right parenthesis right parenthesis semi colon. Line 23: indented twice SET W underscore T O T equals T O T plus 1 semi colon. Line 24: indented once END LOOP semi colon. Line 25: indented once CLOSE P R O D underscore CURSOR semi colon. Line 26: indented once INSERT INTO MY TAB VALUES left parenthesis left single quote space right single quote right parenthesis semi colon. Line 27: indented once INSERT INTO MY TAB VALUES left parenthesis CONTACT left parenthesis left single quote TOTAL PRODUCTS PROCESSED colon right single quote comma W underscore T O T  right parenthesis right parenthesis semi colon. Line 28: indented once INSERT INTO MY TAB VALUES left parenthesis left single quote triple dash END OF REPORT triple dash right single quote, right parenthesis, semi colon. Line 29: indented once SELECT RESULT AS left double quotation mark PRODUCTS WITH P underscore Q O H is greater than A V G left parenthesis P underscore Q O H right parenthesis right double quotation mark FROM MY T A B semi colon. Line 30: indented once DROP TEMPORARY TABLE MY T A B semi colon. Line 31: END semi colon. Line 32: dollar dollar. Line 33: delimiter semi colon. Line 34: dot call, t e m p underscore p r o c left parenthesis right parenthesis semi colon. Result Grid shows results for PRODUCTS WITH P underscore Q O H is greater than A V G left parenthesis P underscore Q O H right parenthesis. TOTAL PRODUCTS PROCESSED is 3."/>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3188223" y="1690692"/>
            <a:ext cx="3356147" cy="4133654"/>
          </a:xfrm>
        </p:spPr>
      </p:pic>
      <p:sp>
        <p:nvSpPr>
          <p:cNvPr id="4" name="Text Placeholder 3"/>
          <p:cNvSpPr>
            <a:spLocks noGrp="1"/>
          </p:cNvSpPr>
          <p:nvPr>
            <p:ph type="body" sz="quarter" idx="11"/>
          </p:nvPr>
        </p:nvSpPr>
        <p:spPr>
          <a:xfrm>
            <a:off x="7478972" y="5216236"/>
            <a:ext cx="3976406" cy="662584"/>
          </a:xfrm>
        </p:spPr>
        <p:txBody>
          <a:bodyPr/>
          <a:lstStyle/>
          <a:p>
            <a:r>
              <a:rPr lang="en-US" altLang="zh-CN" b="1" dirty="0"/>
              <a:t>Figure 8.19  </a:t>
            </a:r>
            <a:r>
              <a:rPr lang="en-US" altLang="zh-CN" dirty="0"/>
              <a:t>An Explicit Cursor Example</a:t>
            </a:r>
            <a:endParaRPr lang="zh-CN" altLang="en-US" dirty="0"/>
          </a:p>
        </p:txBody>
      </p:sp>
    </p:spTree>
    <p:extLst>
      <p:ext uri="{BB962C8B-B14F-4D97-AF65-F5344CB8AC3E}">
        <p14:creationId xmlns:p14="http://schemas.microsoft.com/office/powerpoint/2010/main" val="1385916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Stored Procedures with Parameters (1 of 2)</a:t>
            </a:r>
            <a:endParaRPr lang="zh-CN" altLang="en-US" dirty="0"/>
          </a:p>
        </p:txBody>
      </p:sp>
      <p:sp>
        <p:nvSpPr>
          <p:cNvPr id="3" name="Content Placeholder 2"/>
          <p:cNvSpPr>
            <a:spLocks noGrp="1"/>
          </p:cNvSpPr>
          <p:nvPr>
            <p:ph idx="1"/>
          </p:nvPr>
        </p:nvSpPr>
        <p:spPr/>
        <p:txBody>
          <a:bodyPr/>
          <a:lstStyle/>
          <a:p>
            <a:r>
              <a:rPr lang="en-US" altLang="zh-CN" dirty="0"/>
              <a:t>One of the most valuable features of working with stored procedures is their ability to use parameters</a:t>
            </a:r>
          </a:p>
          <a:p>
            <a:r>
              <a:rPr lang="en-US" altLang="zh-CN" dirty="0"/>
              <a:t>A parameter is a value that is provided to the program at the time of execution</a:t>
            </a:r>
          </a:p>
          <a:p>
            <a:r>
              <a:rPr lang="en-US" altLang="zh-CN" dirty="0"/>
              <a:t>Figure 8.21 shows the code necessary to pass an argument, or parameter, to represent a rate of increase to the procedure</a:t>
            </a:r>
            <a:endParaRPr lang="zh-CN" altLang="en-US" dirty="0"/>
          </a:p>
        </p:txBody>
      </p:sp>
    </p:spTree>
    <p:extLst>
      <p:ext uri="{BB962C8B-B14F-4D97-AF65-F5344CB8AC3E}">
        <p14:creationId xmlns:p14="http://schemas.microsoft.com/office/powerpoint/2010/main" val="3868202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Stored Procedures with Parameters (2 of 2)</a:t>
            </a:r>
            <a:endParaRPr lang="zh-CN" altLang="en-US" dirty="0"/>
          </a:p>
        </p:txBody>
      </p:sp>
      <p:pic>
        <p:nvPicPr>
          <p:cNvPr id="5" name="Picture Placeholder 4" descr="The output screen for second version of the P R C underscore P R O D underscore DISCOUNT stored procedure, is as follows. Line 1: dot, DROP PROCEDURE IF EXISTS p r c underscore P R O D underscore discount semi colon. Line 2: delimiter, dollar dollar. Line 3: dot, CREATE PROCEDURE P R C underscore P R O D underscore discount left parenthesis I N W P I DECIMAL left parenthesis 2 comma 2 right parenthesis. Line 4: BEGIN. Line 5: indented once If W P I is less than 0 or W P I is greater or equal to 1 THEN double dash validate W P I parameter. Line 6: indented twice SELECT left single quote Error colon Value must be greater than 0 and less than 1 right single quote AS RESULT semicolon. Line 7: indented once ELSE. Line 8: indented once UPDATE PRODUCT Line 9: indented once SET P underscore discount is equal to P underscore discount plus W P I Line 10: indented once where P underscore Q O H is greater than P underscore M I N asterisk 2 semi colon. Line 11: indented once SELECT left single quote asterisk asterisk Update finished full stop right single quote semi colon. Line 12: indented once END IF semicolon. Line 13: END semi colon. Line 14: dollar dollar. Line 15: delimiter semi colon. Line 16: Line 17: dot start transaction semi colon. Line 18: Call P R C underscore P R O D underscore Discount left parenthesis point 3 3 right parenthesis semi colon. Line 19: dot SELECT P underscore code comma P underscore d e s c r i p t comma P underscore Q O H comma P underscore m i n and P underscore discount from Product semi colon. Line 20: dot rollback semicolon. The result grid displays a table with columns P underscore code, P underscore description, P underscore Q O H, P underscore minimum and P underscore discount."/>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2904140" y="1330641"/>
            <a:ext cx="3832735" cy="4548179"/>
          </a:xfrm>
        </p:spPr>
      </p:pic>
      <p:sp>
        <p:nvSpPr>
          <p:cNvPr id="4" name="Text Placeholder 3"/>
          <p:cNvSpPr>
            <a:spLocks noGrp="1"/>
          </p:cNvSpPr>
          <p:nvPr>
            <p:ph type="body" sz="quarter" idx="11"/>
          </p:nvPr>
        </p:nvSpPr>
        <p:spPr>
          <a:xfrm>
            <a:off x="7478972" y="4883727"/>
            <a:ext cx="3976406" cy="995093"/>
          </a:xfrm>
        </p:spPr>
        <p:txBody>
          <a:bodyPr/>
          <a:lstStyle/>
          <a:p>
            <a:r>
              <a:rPr lang="en-US" altLang="zh-CN" b="1" dirty="0"/>
              <a:t>Figure 8.21 </a:t>
            </a:r>
            <a:r>
              <a:rPr lang="en-US" altLang="zh-CN" dirty="0"/>
              <a:t>Second Version of the PRC_PROD_DISCOUNT Stored Procedure</a:t>
            </a:r>
            <a:endParaRPr lang="zh-CN" altLang="en-US" dirty="0"/>
          </a:p>
        </p:txBody>
      </p:sp>
    </p:spTree>
    <p:extLst>
      <p:ext uri="{BB962C8B-B14F-4D97-AF65-F5344CB8AC3E}">
        <p14:creationId xmlns:p14="http://schemas.microsoft.com/office/powerpoint/2010/main" val="1840445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Triggers (1 of 2)</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trigger</a:t>
            </a:r>
            <a:r>
              <a:rPr lang="en-US" altLang="en-US" dirty="0"/>
              <a:t> is a procedural SQL code automatically invoked by the relational database management system when a data manipulation event occurs</a:t>
            </a:r>
          </a:p>
          <a:p>
            <a:r>
              <a:rPr lang="en-US" altLang="en-US" dirty="0"/>
              <a:t>It is useful to remember the following:</a:t>
            </a:r>
          </a:p>
          <a:p>
            <a:pPr lvl="1"/>
            <a:r>
              <a:rPr lang="en-US" altLang="zh-CN" dirty="0"/>
              <a:t>A trigger is invoked before or after a data row is inserted, updated, or deleted</a:t>
            </a:r>
          </a:p>
          <a:p>
            <a:pPr lvl="1"/>
            <a:r>
              <a:rPr lang="en-US" altLang="zh-CN" dirty="0"/>
              <a:t>A trigger is associated with a database table</a:t>
            </a:r>
          </a:p>
          <a:p>
            <a:pPr lvl="1"/>
            <a:r>
              <a:rPr lang="en-US" altLang="zh-CN" dirty="0"/>
              <a:t>Each database table may have one or more triggers</a:t>
            </a:r>
          </a:p>
          <a:p>
            <a:pPr lvl="1"/>
            <a:r>
              <a:rPr lang="en-US" altLang="zh-CN" dirty="0"/>
              <a:t>A trigger is executed as part of the transaction that triggered it</a:t>
            </a:r>
          </a:p>
          <a:p>
            <a:pPr lvl="1"/>
            <a:r>
              <a:rPr lang="en-US" altLang="zh-CN" dirty="0"/>
              <a:t>Triggers are critical to proper database operation and management</a:t>
            </a:r>
            <a:endParaRPr lang="zh-CN" altLang="en-US" dirty="0"/>
          </a:p>
        </p:txBody>
      </p:sp>
    </p:spTree>
    <p:extLst>
      <p:ext uri="{BB962C8B-B14F-4D97-AF65-F5344CB8AC3E}">
        <p14:creationId xmlns:p14="http://schemas.microsoft.com/office/powerpoint/2010/main" val="2509788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Triggers (2 of 2)</a:t>
            </a:r>
            <a:endParaRPr lang="zh-CN" altLang="en-US" dirty="0"/>
          </a:p>
        </p:txBody>
      </p:sp>
      <p:sp>
        <p:nvSpPr>
          <p:cNvPr id="3" name="Content Placeholder 2"/>
          <p:cNvSpPr>
            <a:spLocks noGrp="1"/>
          </p:cNvSpPr>
          <p:nvPr>
            <p:ph idx="1"/>
          </p:nvPr>
        </p:nvSpPr>
        <p:spPr/>
        <p:txBody>
          <a:bodyPr/>
          <a:lstStyle/>
          <a:p>
            <a:r>
              <a:rPr lang="en-US" altLang="en-US" dirty="0"/>
              <a:t>A trigger definition contains the following parts:</a:t>
            </a:r>
          </a:p>
          <a:p>
            <a:pPr lvl="1"/>
            <a:r>
              <a:rPr lang="en-US" altLang="en-US" dirty="0"/>
              <a:t>The triggering timing: indicates when the trigger’s code executes</a:t>
            </a:r>
          </a:p>
          <a:p>
            <a:pPr lvl="1"/>
            <a:r>
              <a:rPr lang="en-US" altLang="en-US" dirty="0"/>
              <a:t>The triggering statement or triggering event: the statement that causes the trigger to execute</a:t>
            </a:r>
          </a:p>
          <a:p>
            <a:pPr lvl="1"/>
            <a:r>
              <a:rPr lang="en-US" altLang="en-US" dirty="0"/>
              <a:t>The triggering level:</a:t>
            </a:r>
          </a:p>
          <a:p>
            <a:pPr lvl="2"/>
            <a:r>
              <a:rPr lang="en-US" altLang="en-US" dirty="0"/>
              <a:t>A </a:t>
            </a:r>
            <a:r>
              <a:rPr lang="en-US" altLang="en-US" b="1" dirty="0"/>
              <a:t>statement-level trigger </a:t>
            </a:r>
            <a:r>
              <a:rPr lang="en-US" altLang="en-US" dirty="0"/>
              <a:t>is executed once and a </a:t>
            </a:r>
            <a:r>
              <a:rPr lang="en-US" altLang="en-US" b="1" dirty="0"/>
              <a:t>row-level trigger </a:t>
            </a:r>
            <a:r>
              <a:rPr lang="en-US" altLang="en-US" dirty="0"/>
              <a:t>requires use of the FOR EACH ROW keywords</a:t>
            </a:r>
          </a:p>
          <a:p>
            <a:pPr lvl="1"/>
            <a:r>
              <a:rPr lang="en-US" altLang="en-US" dirty="0"/>
              <a:t>The triggering action: the SQL and procedural SQL code enclosed between the BEGIN and END keywords</a:t>
            </a:r>
          </a:p>
          <a:p>
            <a:pPr lvl="2"/>
            <a:endParaRPr lang="en-US" altLang="en-US" dirty="0"/>
          </a:p>
          <a:p>
            <a:endParaRPr lang="zh-CN" altLang="en-US" dirty="0"/>
          </a:p>
        </p:txBody>
      </p:sp>
    </p:spTree>
    <p:extLst>
      <p:ext uri="{BB962C8B-B14F-4D97-AF65-F5344CB8AC3E}">
        <p14:creationId xmlns:p14="http://schemas.microsoft.com/office/powerpoint/2010/main" val="1717364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User Defined Functions</a:t>
            </a:r>
            <a:endParaRPr lang="zh-CN" altLang="en-US" dirty="0"/>
          </a:p>
        </p:txBody>
      </p:sp>
      <p:sp>
        <p:nvSpPr>
          <p:cNvPr id="3" name="Content Placeholder 2"/>
          <p:cNvSpPr>
            <a:spLocks noGrp="1"/>
          </p:cNvSpPr>
          <p:nvPr>
            <p:ph idx="1"/>
          </p:nvPr>
        </p:nvSpPr>
        <p:spPr/>
        <p:txBody>
          <a:bodyPr/>
          <a:lstStyle/>
          <a:p>
            <a:r>
              <a:rPr lang="en-US" altLang="zh-CN" dirty="0"/>
              <a:t>A user defined function (UDF) is basically a named group of procedural and SQL statements that returns a value, as indicated by a RETURN statement in its program code</a:t>
            </a:r>
          </a:p>
          <a:p>
            <a:r>
              <a:rPr lang="en-US" altLang="zh-CN" dirty="0"/>
              <a:t>To create a function, you use the following syntax:</a:t>
            </a:r>
          </a:p>
          <a:p>
            <a:pPr marL="457200" lvl="1" indent="0">
              <a:buNone/>
            </a:pPr>
            <a:r>
              <a:rPr lang="en-US" altLang="zh-CN" dirty="0"/>
              <a:t>CREATE FUNCTION function_name (IN argument data-type, …) RETURNS data-type</a:t>
            </a:r>
          </a:p>
          <a:p>
            <a:pPr marL="457200" lvl="1" indent="0">
              <a:buNone/>
            </a:pPr>
            <a:r>
              <a:rPr lang="en-US" altLang="zh-CN" dirty="0"/>
              <a:t>BEGIN</a:t>
            </a:r>
          </a:p>
          <a:p>
            <a:pPr marL="914400" lvl="2" indent="0">
              <a:buNone/>
            </a:pPr>
            <a:r>
              <a:rPr lang="en-US" altLang="zh-CN" dirty="0"/>
              <a:t>      Procedure SQL statements;</a:t>
            </a:r>
          </a:p>
          <a:p>
            <a:pPr marL="914400" lvl="2" indent="0">
              <a:buNone/>
            </a:pPr>
            <a:r>
              <a:rPr lang="en-US" altLang="zh-CN" dirty="0"/>
              <a:t>      …</a:t>
            </a:r>
          </a:p>
          <a:p>
            <a:pPr marL="914400" lvl="2" indent="0">
              <a:buNone/>
            </a:pPr>
            <a:r>
              <a:rPr lang="en-US" altLang="zh-CN" dirty="0"/>
              <a:t>      RETURN (value or expression);</a:t>
            </a:r>
          </a:p>
          <a:p>
            <a:pPr marL="457200" lvl="1" indent="0">
              <a:buNone/>
            </a:pPr>
            <a:r>
              <a:rPr lang="en-US" altLang="zh-CN" dirty="0"/>
              <a:t>END;</a:t>
            </a:r>
          </a:p>
          <a:p>
            <a:pPr marL="914400" lvl="2" indent="0">
              <a:buNone/>
            </a:pPr>
            <a:r>
              <a:rPr lang="en-US" altLang="zh-CN" dirty="0"/>
              <a:t>      </a:t>
            </a:r>
          </a:p>
        </p:txBody>
      </p:sp>
    </p:spTree>
    <p:extLst>
      <p:ext uri="{BB962C8B-B14F-4D97-AF65-F5344CB8AC3E}">
        <p14:creationId xmlns:p14="http://schemas.microsoft.com/office/powerpoint/2010/main" val="2095626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Embedded SQL (1 of 4)</a:t>
            </a:r>
            <a:endParaRPr lang="zh-CN" altLang="en-US" dirty="0"/>
          </a:p>
        </p:txBody>
      </p:sp>
      <p:sp>
        <p:nvSpPr>
          <p:cNvPr id="3" name="Content Placeholder 2"/>
          <p:cNvSpPr>
            <a:spLocks noGrp="1"/>
          </p:cNvSpPr>
          <p:nvPr>
            <p:ph idx="1"/>
          </p:nvPr>
        </p:nvSpPr>
        <p:spPr/>
        <p:txBody>
          <a:bodyPr/>
          <a:lstStyle/>
          <a:p>
            <a:r>
              <a:rPr lang="en-US" altLang="en-US" b="1" dirty="0"/>
              <a:t>Embedded SQL </a:t>
            </a:r>
            <a:r>
              <a:rPr lang="en-US" altLang="en-US" dirty="0"/>
              <a:t>are SQL statements contained within an application programming language</a:t>
            </a:r>
          </a:p>
          <a:p>
            <a:r>
              <a:rPr lang="en-US" altLang="en-US" dirty="0"/>
              <a:t>A </a:t>
            </a:r>
            <a:r>
              <a:rPr lang="en-US" altLang="en-US" b="1" dirty="0"/>
              <a:t>host language </a:t>
            </a:r>
            <a:r>
              <a:rPr lang="en-US" altLang="en-US" dirty="0"/>
              <a:t>is any language that contains embedded SQL statements</a:t>
            </a:r>
          </a:p>
          <a:p>
            <a:r>
              <a:rPr lang="en-US" altLang="en-US" dirty="0"/>
              <a:t>Differences between SQL and procedural languages include the following</a:t>
            </a:r>
          </a:p>
          <a:p>
            <a:pPr lvl="1"/>
            <a:r>
              <a:rPr lang="en-US" altLang="en-US" dirty="0"/>
              <a:t>Run-time mismatch:</a:t>
            </a:r>
          </a:p>
          <a:p>
            <a:pPr lvl="2"/>
            <a:r>
              <a:rPr lang="en-US" altLang="en-US" dirty="0"/>
              <a:t>With SQL, each instruction is parsed and it is executed one instruction at a time</a:t>
            </a:r>
          </a:p>
          <a:p>
            <a:pPr lvl="2"/>
            <a:r>
              <a:rPr lang="en-US" altLang="en-US" dirty="0"/>
              <a:t>The Host program typically runs at the client side in its own memory space</a:t>
            </a:r>
          </a:p>
          <a:p>
            <a:endParaRPr lang="zh-CN" altLang="en-US" dirty="0"/>
          </a:p>
        </p:txBody>
      </p:sp>
    </p:spTree>
    <p:extLst>
      <p:ext uri="{BB962C8B-B14F-4D97-AF65-F5344CB8AC3E}">
        <p14:creationId xmlns:p14="http://schemas.microsoft.com/office/powerpoint/2010/main" val="1790383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Embedded SQL (2 of 4)</a:t>
            </a:r>
            <a:endParaRPr lang="zh-CN" altLang="en-US" dirty="0"/>
          </a:p>
        </p:txBody>
      </p:sp>
      <p:sp>
        <p:nvSpPr>
          <p:cNvPr id="3" name="Content Placeholder 2"/>
          <p:cNvSpPr>
            <a:spLocks noGrp="1"/>
          </p:cNvSpPr>
          <p:nvPr>
            <p:ph idx="1"/>
          </p:nvPr>
        </p:nvSpPr>
        <p:spPr/>
        <p:txBody>
          <a:bodyPr/>
          <a:lstStyle/>
          <a:p>
            <a:r>
              <a:rPr lang="en-US" altLang="en-US" dirty="0"/>
              <a:t>Differences between SQL and procedural languages (continued)</a:t>
            </a:r>
          </a:p>
          <a:p>
            <a:pPr lvl="1"/>
            <a:r>
              <a:rPr lang="en-US" altLang="en-US" dirty="0"/>
              <a:t>Processing mismatch</a:t>
            </a:r>
          </a:p>
          <a:p>
            <a:pPr lvl="2"/>
            <a:r>
              <a:rPr lang="en-US" altLang="en-US" dirty="0"/>
              <a:t>Conventional programming languages process one data element at a time</a:t>
            </a:r>
          </a:p>
          <a:p>
            <a:pPr lvl="2"/>
            <a:r>
              <a:rPr lang="en-US" altLang="en-US" dirty="0"/>
              <a:t>Newer programming environments manipulate data sets in a cohesive manner</a:t>
            </a:r>
          </a:p>
          <a:p>
            <a:pPr lvl="1"/>
            <a:r>
              <a:rPr lang="en-US" altLang="en-US" dirty="0"/>
              <a:t>Data type mismatch</a:t>
            </a:r>
          </a:p>
          <a:p>
            <a:pPr lvl="2"/>
            <a:r>
              <a:rPr lang="en-US" altLang="en-US" dirty="0"/>
              <a:t>Data types provided by SQL might not match data types used in different host languages</a:t>
            </a:r>
          </a:p>
          <a:p>
            <a:endParaRPr lang="zh-CN" altLang="en-US" dirty="0"/>
          </a:p>
        </p:txBody>
      </p:sp>
    </p:spTree>
    <p:extLst>
      <p:ext uri="{BB962C8B-B14F-4D97-AF65-F5344CB8AC3E}">
        <p14:creationId xmlns:p14="http://schemas.microsoft.com/office/powerpoint/2010/main" val="230974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Embedded SQL (3 of 4)</a:t>
            </a:r>
            <a:endParaRPr lang="zh-CN" altLang="en-US" dirty="0"/>
          </a:p>
        </p:txBody>
      </p:sp>
      <p:sp>
        <p:nvSpPr>
          <p:cNvPr id="3" name="Content Placeholder 2"/>
          <p:cNvSpPr>
            <a:spLocks noGrp="1"/>
          </p:cNvSpPr>
          <p:nvPr>
            <p:ph idx="1"/>
          </p:nvPr>
        </p:nvSpPr>
        <p:spPr/>
        <p:txBody>
          <a:bodyPr/>
          <a:lstStyle/>
          <a:p>
            <a:r>
              <a:rPr lang="en-US" altLang="en-US" dirty="0"/>
              <a:t>The embedded SQL framework defines the following:</a:t>
            </a:r>
          </a:p>
          <a:p>
            <a:pPr lvl="1"/>
            <a:r>
              <a:rPr lang="en-US" altLang="en-US" dirty="0"/>
              <a:t>A standard syntax to identify embedded SQL code within the host language</a:t>
            </a:r>
          </a:p>
          <a:p>
            <a:pPr lvl="1"/>
            <a:r>
              <a:rPr lang="en-US" altLang="en-US" dirty="0"/>
              <a:t>A standard syntax to identify host variables</a:t>
            </a:r>
          </a:p>
          <a:p>
            <a:pPr lvl="1"/>
            <a:r>
              <a:rPr lang="en-US" altLang="en-US" dirty="0"/>
              <a:t>A communication area used to exchange status and error information between SQL and the host language</a:t>
            </a:r>
          </a:p>
          <a:p>
            <a:endParaRPr lang="zh-CN" altLang="en-US" dirty="0"/>
          </a:p>
        </p:txBody>
      </p:sp>
    </p:spTree>
    <p:extLst>
      <p:ext uri="{BB962C8B-B14F-4D97-AF65-F5344CB8AC3E}">
        <p14:creationId xmlns:p14="http://schemas.microsoft.com/office/powerpoint/2010/main" val="3328617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Embedded SQL (4 of 4)</a:t>
            </a:r>
            <a:endParaRPr lang="zh-CN" altLang="en-US" dirty="0"/>
          </a:p>
        </p:txBody>
      </p:sp>
      <p:sp>
        <p:nvSpPr>
          <p:cNvPr id="3" name="Content Placeholder 2"/>
          <p:cNvSpPr>
            <a:spLocks noGrp="1"/>
          </p:cNvSpPr>
          <p:nvPr>
            <p:ph idx="1"/>
          </p:nvPr>
        </p:nvSpPr>
        <p:spPr/>
        <p:txBody>
          <a:bodyPr/>
          <a:lstStyle/>
          <a:p>
            <a:r>
              <a:rPr lang="en-US" altLang="en-US" b="1" dirty="0"/>
              <a:t>Static SQL </a:t>
            </a:r>
            <a:r>
              <a:rPr lang="en-US" altLang="en-US" dirty="0"/>
              <a:t>is a style of embedded SQL I which the SQL statements do not change while the application is running</a:t>
            </a:r>
          </a:p>
          <a:p>
            <a:r>
              <a:rPr lang="en-US" altLang="en-US" b="1" dirty="0"/>
              <a:t>Dynamic SQL </a:t>
            </a:r>
            <a:r>
              <a:rPr lang="en-US" altLang="en-US" dirty="0"/>
              <a:t>is term used to describe an environment in which the SQL statement is generated at run time</a:t>
            </a:r>
          </a:p>
          <a:p>
            <a:pPr lvl="1"/>
            <a:r>
              <a:rPr lang="en-US" altLang="en-US" dirty="0"/>
              <a:t>In a dynamic SQL environment, a program can generate the SQL statements that are required to respond to ad hoc queries</a:t>
            </a:r>
          </a:p>
          <a:p>
            <a:endParaRPr lang="zh-CN" altLang="en-US" dirty="0"/>
          </a:p>
        </p:txBody>
      </p:sp>
    </p:spTree>
    <p:extLst>
      <p:ext uri="{BB962C8B-B14F-4D97-AF65-F5344CB8AC3E}">
        <p14:creationId xmlns:p14="http://schemas.microsoft.com/office/powerpoint/2010/main" val="1462152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8-3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a stored procedure, and why is it particularly useful?</a:t>
            </a:r>
            <a:endParaRPr lang="zh-CN" altLang="zh-CN" sz="2400" dirty="0"/>
          </a:p>
        </p:txBody>
      </p:sp>
    </p:spTree>
    <p:extLst>
      <p:ext uri="{BB962C8B-B14F-4D97-AF65-F5344CB8AC3E}">
        <p14:creationId xmlns:p14="http://schemas.microsoft.com/office/powerpoint/2010/main" val="18162082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8-3: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a stored procedure, and why is it particularly useful?</a:t>
            </a:r>
          </a:p>
          <a:p>
            <a:pPr lvl="0"/>
            <a:r>
              <a:rPr lang="en-US" b="1" dirty="0"/>
              <a:t>Answer: </a:t>
            </a:r>
            <a:r>
              <a:rPr lang="en-US" altLang="zh-CN" dirty="0"/>
              <a:t>A stored procedure is a named block of Procedural SQL and standard SQL statements. One of the major advantages of stored procedures is that they can be used to encapsulate and represent business transactions.</a:t>
            </a:r>
            <a:endParaRPr lang="zh-CN" altLang="zh-CN" dirty="0"/>
          </a:p>
        </p:txBody>
      </p:sp>
    </p:spTree>
    <p:extLst>
      <p:ext uri="{BB962C8B-B14F-4D97-AF65-F5344CB8AC3E}">
        <p14:creationId xmlns:p14="http://schemas.microsoft.com/office/powerpoint/2010/main" val="1302241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AutoNum type="arabicPeriod"/>
            </a:pPr>
            <a:r>
              <a:rPr lang="en-US" altLang="zh-CN" dirty="0"/>
              <a:t>Use SQL to create a table manually</a:t>
            </a:r>
          </a:p>
          <a:p>
            <a:pPr marL="457200" indent="-457200">
              <a:buAutoNum type="arabicPeriod"/>
            </a:pPr>
            <a:r>
              <a:rPr lang="en-US" altLang="zh-CN" dirty="0"/>
              <a:t>Use SQL to create a copy of a table using a subquery</a:t>
            </a:r>
          </a:p>
          <a:p>
            <a:pPr marL="457200" indent="-457200">
              <a:buAutoNum type="arabicPeriod"/>
            </a:pPr>
            <a:r>
              <a:rPr lang="en-US" altLang="zh-CN" dirty="0"/>
              <a:t>Manipulate the structure of tables to add, modify, and remove columns and constraints</a:t>
            </a:r>
          </a:p>
          <a:p>
            <a:pPr marL="457200" indent="-457200">
              <a:buAutoNum type="arabicPeriod"/>
            </a:pPr>
            <a:r>
              <a:rPr lang="en-US" altLang="zh-CN" dirty="0"/>
              <a:t>Use SQL to do data manipulation (insert, update, and delete rows of data)</a:t>
            </a:r>
          </a:p>
          <a:p>
            <a:pPr marL="457200" indent="-457200">
              <a:buAutoNum type="arabicPeriod"/>
            </a:pPr>
            <a:r>
              <a:rPr lang="en-US" altLang="zh-CN" dirty="0"/>
              <a:t>Use SQL to create database views, including updatable views</a:t>
            </a:r>
          </a:p>
          <a:p>
            <a:pPr marL="457200" indent="-457200">
              <a:buAutoNum type="arabicPeriod"/>
            </a:pPr>
            <a:r>
              <a:rPr lang="en-US" altLang="zh-CN" dirty="0"/>
              <a:t>Use procedural SQL to create triggers, stored procedures, and procedural SQL functions</a:t>
            </a:r>
          </a:p>
          <a:p>
            <a:pPr marL="457200" indent="-457200">
              <a:buAutoNum type="arabicPeriod"/>
            </a:pPr>
            <a:r>
              <a:rPr lang="en-US" altLang="zh-CN" dirty="0"/>
              <a:t>Create embedded SQL</a:t>
            </a:r>
          </a:p>
        </p:txBody>
      </p:sp>
    </p:spTree>
    <p:extLst>
      <p:ext uri="{BB962C8B-B14F-4D97-AF65-F5344CB8AC3E}">
        <p14:creationId xmlns:p14="http://schemas.microsoft.com/office/powerpoint/2010/main" val="2322370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9BA192-EF86-48DF-982C-2C526A268392}">
  <ds:schemaRefs>
    <ds:schemaRef ds:uri="http://www.w3.org/XML/1998/namespace"/>
    <ds:schemaRef ds:uri="c8ecdccd-e3b0-4392-94c4-49d90f16d1d5"/>
    <ds:schemaRef ds:uri="http://purl.org/dc/dcmitype/"/>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cc1e726a-7c3b-4654-9122-87de3e28a51c"/>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21372</TotalTime>
  <Words>3099</Words>
  <Application>Microsoft Office PowerPoint</Application>
  <PresentationFormat>Widescreen</PresentationFormat>
  <Paragraphs>281</Paragraphs>
  <Slides>46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Courier New</vt:lpstr>
      <vt:lpstr>MyriadPro-SemiCn</vt:lpstr>
      <vt:lpstr>MyriadPro-SemiCnIt</vt:lpstr>
      <vt:lpstr>Wingdings</vt:lpstr>
      <vt:lpstr>Work Sans</vt:lpstr>
      <vt:lpstr>Work Sans </vt:lpstr>
      <vt:lpstr>Optimized Template Master</vt:lpstr>
      <vt:lpstr>Database Systems: Design, Implementation, and Management, 14e</vt:lpstr>
      <vt:lpstr>Chapter Objectives</vt:lpstr>
      <vt:lpstr>Data Definition Commands (1 of 6)</vt:lpstr>
      <vt:lpstr>Data Definition Commands (2 of 6)</vt:lpstr>
      <vt:lpstr>Data Definition Commands (3 of 6)</vt:lpstr>
      <vt:lpstr>Data Definition Commands (4 of 4)</vt:lpstr>
      <vt:lpstr>Creating Table Structures (1 of 3)</vt:lpstr>
      <vt:lpstr>Creating Table Structures (2 of 3)</vt:lpstr>
      <vt:lpstr>Creating Table Structures (3 of 3)</vt:lpstr>
      <vt:lpstr>Knowledge Check Activity 8-1</vt:lpstr>
      <vt:lpstr>Knowledge Check Activity 8-1: Answer</vt:lpstr>
      <vt:lpstr>Altering Table Structures (1 of 4)</vt:lpstr>
      <vt:lpstr>Altering Table Structures (2 of 4)</vt:lpstr>
      <vt:lpstr>Altering Table Structures (3 of 4)</vt:lpstr>
      <vt:lpstr>Altering Table Structures (4 of 4)</vt:lpstr>
      <vt:lpstr>Data Manipulation Commands (1 of 4)</vt:lpstr>
      <vt:lpstr>Data Manipulation Commands (2 of 4)</vt:lpstr>
      <vt:lpstr>Data Manipulation Commands (3 of 4)</vt:lpstr>
      <vt:lpstr>Data Manipulation Commands (4 of 4)</vt:lpstr>
      <vt:lpstr>Virtual Tables: Creating a View (1 of 2)</vt:lpstr>
      <vt:lpstr>Virtual Tables: Creating a View (2 of 2)</vt:lpstr>
      <vt:lpstr>Updatable Views</vt:lpstr>
      <vt:lpstr>Knowledge Check Activity 8-2</vt:lpstr>
      <vt:lpstr>Knowledge Check Activity 8-2: Answer</vt:lpstr>
      <vt:lpstr>Auto Increment, Identity, and Sequences (1 of 3)</vt:lpstr>
      <vt:lpstr>Auto Increment, Identity, and Sequences (2 of 3)</vt:lpstr>
      <vt:lpstr>Auto Increment, Identity, and Sequences (3 of 3)</vt:lpstr>
      <vt:lpstr>Procedural SQL</vt:lpstr>
      <vt:lpstr>Stored Procedures</vt:lpstr>
      <vt:lpstr>Working with Variables</vt:lpstr>
      <vt:lpstr>Conditional Execution</vt:lpstr>
      <vt:lpstr>Iteration or Looping</vt:lpstr>
      <vt:lpstr>Select Processing with Cursors (1 of 2)</vt:lpstr>
      <vt:lpstr>Select Processing with Cursors (2 of 2)</vt:lpstr>
      <vt:lpstr>Stored Procedures with Parameters (1 of 2)</vt:lpstr>
      <vt:lpstr>Stored Procedures with Parameters (2 of 2)</vt:lpstr>
      <vt:lpstr>Triggers (1 of 2)</vt:lpstr>
      <vt:lpstr>Triggers (2 of 2)</vt:lpstr>
      <vt:lpstr>User Defined Functions</vt:lpstr>
      <vt:lpstr>Embedded SQL (1 of 4)</vt:lpstr>
      <vt:lpstr>Embedded SQL (2 of 4)</vt:lpstr>
      <vt:lpstr>Embedded SQL (3 of 4)</vt:lpstr>
      <vt:lpstr>Embedded SQL (4 of 4)</vt:lpstr>
      <vt:lpstr>Knowledge Check Activity 8-3</vt:lpstr>
      <vt:lpstr>Knowledge Check Activity 8-3: Answer</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322</cp:revision>
  <cp:lastPrinted>2016-10-03T15:29:39Z</cp:lastPrinted>
  <dcterms:created xsi:type="dcterms:W3CDTF">2021-12-10T16:21:02Z</dcterms:created>
  <dcterms:modified xsi:type="dcterms:W3CDTF">2023-05-24T20:54:17Z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