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1"/>
  </p:notesMasterIdLst>
  <p:handoutMasterIdLst>
    <p:handoutMasterId r:id="rId52"/>
  </p:handoutMasterIdLst>
  <p:sldIdLst>
    <p:sldId id="257" r:id="rId5"/>
    <p:sldId id="259" r:id="rId6"/>
    <p:sldId id="336" r:id="rId7"/>
    <p:sldId id="346" r:id="rId8"/>
    <p:sldId id="347" r:id="rId9"/>
    <p:sldId id="348" r:id="rId10"/>
    <p:sldId id="349" r:id="rId11"/>
    <p:sldId id="389" r:id="rId12"/>
    <p:sldId id="351" r:id="rId13"/>
    <p:sldId id="352" r:id="rId14"/>
    <p:sldId id="353" r:id="rId15"/>
    <p:sldId id="354" r:id="rId16"/>
    <p:sldId id="355" r:id="rId17"/>
    <p:sldId id="356" r:id="rId18"/>
    <p:sldId id="357" r:id="rId19"/>
    <p:sldId id="358" r:id="rId20"/>
    <p:sldId id="382" r:id="rId21"/>
    <p:sldId id="383" r:id="rId22"/>
    <p:sldId id="359" r:id="rId23"/>
    <p:sldId id="360" r:id="rId24"/>
    <p:sldId id="362" r:id="rId25"/>
    <p:sldId id="361" r:id="rId26"/>
    <p:sldId id="363" r:id="rId27"/>
    <p:sldId id="364" r:id="rId28"/>
    <p:sldId id="366" r:id="rId29"/>
    <p:sldId id="365" r:id="rId30"/>
    <p:sldId id="367" r:id="rId31"/>
    <p:sldId id="368" r:id="rId32"/>
    <p:sldId id="369" r:id="rId33"/>
    <p:sldId id="370" r:id="rId34"/>
    <p:sldId id="371" r:id="rId35"/>
    <p:sldId id="372" r:id="rId36"/>
    <p:sldId id="384" r:id="rId37"/>
    <p:sldId id="385" r:id="rId38"/>
    <p:sldId id="373" r:id="rId39"/>
    <p:sldId id="374" r:id="rId40"/>
    <p:sldId id="375" r:id="rId41"/>
    <p:sldId id="376" r:id="rId42"/>
    <p:sldId id="377" r:id="rId43"/>
    <p:sldId id="378" r:id="rId44"/>
    <p:sldId id="379" r:id="rId45"/>
    <p:sldId id="380" r:id="rId46"/>
    <p:sldId id="390" r:id="rId47"/>
    <p:sldId id="262" r:id="rId48"/>
    <p:sldId id="263" r:id="rId49"/>
    <p:sldId id="270" r:id="rId50"/>
  </p:sldIdLst>
  <p:sldSz cx="12192000" cy="6858000"/>
  <p:notesSz cx="6858000" cy="9144000"/>
  <p:custDataLst>
    <p:tags r:id="rId53"/>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35A653-4D76-4960-BEC1-1C535824AAF4}" v="10" dt="2023-05-24T21:02:02.4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136" autoAdjust="0"/>
  </p:normalViewPr>
  <p:slideViewPr>
    <p:cSldViewPr snapToGrid="0" snapToObjects="1">
      <p:cViewPr varScale="1">
        <p:scale>
          <a:sx n="74" d="100"/>
          <a:sy n="74" d="100"/>
        </p:scale>
        <p:origin x="317"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08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A WILLIAMS" userId="4b7fa5a5fd205913" providerId="LiveId" clId="{EB35A653-4D76-4960-BEC1-1C535824AAF4}"/>
    <pc:docChg chg="undo custSel addSld delSld modSld">
      <pc:chgData name="TANA WILLIAMS" userId="4b7fa5a5fd205913" providerId="LiveId" clId="{EB35A653-4D76-4960-BEC1-1C535824AAF4}" dt="2023-05-24T21:02:23.921" v="21" actId="1076"/>
      <pc:docMkLst>
        <pc:docMk/>
      </pc:docMkLst>
      <pc:sldChg chg="del">
        <pc:chgData name="TANA WILLIAMS" userId="4b7fa5a5fd205913" providerId="LiveId" clId="{EB35A653-4D76-4960-BEC1-1C535824AAF4}" dt="2023-05-24T20:59:32.063" v="4" actId="47"/>
        <pc:sldMkLst>
          <pc:docMk/>
          <pc:sldMk cId="725978124" sldId="350"/>
        </pc:sldMkLst>
      </pc:sldChg>
      <pc:sldChg chg="modSp mod">
        <pc:chgData name="TANA WILLIAMS" userId="4b7fa5a5fd205913" providerId="LiveId" clId="{EB35A653-4D76-4960-BEC1-1C535824AAF4}" dt="2023-05-24T21:00:10.111" v="8" actId="6549"/>
        <pc:sldMkLst>
          <pc:docMk/>
          <pc:sldMk cId="2396024818" sldId="359"/>
        </pc:sldMkLst>
        <pc:graphicFrameChg chg="mod modGraphic">
          <ac:chgData name="TANA WILLIAMS" userId="4b7fa5a5fd205913" providerId="LiveId" clId="{EB35A653-4D76-4960-BEC1-1C535824AAF4}" dt="2023-05-24T21:00:10.111" v="8" actId="6549"/>
          <ac:graphicFrameMkLst>
            <pc:docMk/>
            <pc:sldMk cId="2396024818" sldId="359"/>
            <ac:graphicFrameMk id="4" creationId="{00000000-0000-0000-0000-000000000000}"/>
          </ac:graphicFrameMkLst>
        </pc:graphicFrameChg>
      </pc:sldChg>
      <pc:sldChg chg="del">
        <pc:chgData name="TANA WILLIAMS" userId="4b7fa5a5fd205913" providerId="LiveId" clId="{EB35A653-4D76-4960-BEC1-1C535824AAF4}" dt="2023-05-24T21:02:12.344" v="18" actId="47"/>
        <pc:sldMkLst>
          <pc:docMk/>
          <pc:sldMk cId="1354084003" sldId="381"/>
        </pc:sldMkLst>
      </pc:sldChg>
      <pc:sldChg chg="del">
        <pc:chgData name="TANA WILLIAMS" userId="4b7fa5a5fd205913" providerId="LiveId" clId="{EB35A653-4D76-4960-BEC1-1C535824AAF4}" dt="2023-05-24T20:59:34.885" v="5" actId="47"/>
        <pc:sldMkLst>
          <pc:docMk/>
          <pc:sldMk cId="2164179440" sldId="386"/>
        </pc:sldMkLst>
      </pc:sldChg>
      <pc:sldChg chg="del">
        <pc:chgData name="TANA WILLIAMS" userId="4b7fa5a5fd205913" providerId="LiveId" clId="{EB35A653-4D76-4960-BEC1-1C535824AAF4}" dt="2023-05-24T21:02:14.738" v="19" actId="47"/>
        <pc:sldMkLst>
          <pc:docMk/>
          <pc:sldMk cId="1662139878" sldId="387"/>
        </pc:sldMkLst>
      </pc:sldChg>
      <pc:sldChg chg="del">
        <pc:chgData name="TANA WILLIAMS" userId="4b7fa5a5fd205913" providerId="LiveId" clId="{EB35A653-4D76-4960-BEC1-1C535824AAF4}" dt="2023-05-24T21:02:16.784" v="20" actId="47"/>
        <pc:sldMkLst>
          <pc:docMk/>
          <pc:sldMk cId="1352172633" sldId="388"/>
        </pc:sldMkLst>
      </pc:sldChg>
      <pc:sldChg chg="modSp add mod">
        <pc:chgData name="TANA WILLIAMS" userId="4b7fa5a5fd205913" providerId="LiveId" clId="{EB35A653-4D76-4960-BEC1-1C535824AAF4}" dt="2023-05-24T20:59:19.624" v="3"/>
        <pc:sldMkLst>
          <pc:docMk/>
          <pc:sldMk cId="709659768" sldId="389"/>
        </pc:sldMkLst>
        <pc:graphicFrameChg chg="mod modGraphic">
          <ac:chgData name="TANA WILLIAMS" userId="4b7fa5a5fd205913" providerId="LiveId" clId="{EB35A653-4D76-4960-BEC1-1C535824AAF4}" dt="2023-05-24T20:59:19.624" v="3"/>
          <ac:graphicFrameMkLst>
            <pc:docMk/>
            <pc:sldMk cId="709659768" sldId="389"/>
            <ac:graphicFrameMk id="4" creationId="{00000000-0000-0000-0000-000000000000}"/>
          </ac:graphicFrameMkLst>
        </pc:graphicFrameChg>
      </pc:sldChg>
      <pc:sldChg chg="modSp add mod">
        <pc:chgData name="TANA WILLIAMS" userId="4b7fa5a5fd205913" providerId="LiveId" clId="{EB35A653-4D76-4960-BEC1-1C535824AAF4}" dt="2023-05-24T21:02:23.921" v="21" actId="1076"/>
        <pc:sldMkLst>
          <pc:docMk/>
          <pc:sldMk cId="3201947299" sldId="390"/>
        </pc:sldMkLst>
        <pc:spChg chg="mod">
          <ac:chgData name="TANA WILLIAMS" userId="4b7fa5a5fd205913" providerId="LiveId" clId="{EB35A653-4D76-4960-BEC1-1C535824AAF4}" dt="2023-05-24T21:01:11.377" v="11" actId="6549"/>
          <ac:spMkLst>
            <pc:docMk/>
            <pc:sldMk cId="3201947299" sldId="390"/>
            <ac:spMk id="2" creationId="{00000000-0000-0000-0000-000000000000}"/>
          </ac:spMkLst>
        </pc:spChg>
        <pc:graphicFrameChg chg="mod modGraphic">
          <ac:chgData name="TANA WILLIAMS" userId="4b7fa5a5fd205913" providerId="LiveId" clId="{EB35A653-4D76-4960-BEC1-1C535824AAF4}" dt="2023-05-24T21:02:23.921" v="21" actId="1076"/>
          <ac:graphicFrameMkLst>
            <pc:docMk/>
            <pc:sldMk cId="3201947299" sldId="390"/>
            <ac:graphicFrameMk id="4"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000"/>
            </a:lvl1pPr>
            <a:lvl2pPr>
              <a:spcAft>
                <a:spcPts val="800"/>
              </a:spcAft>
              <a:defRPr sz="2000" b="0"/>
            </a:lvl2pPr>
            <a:lvl3pPr>
              <a:spcAft>
                <a:spcPts val="800"/>
              </a:spcAft>
              <a:defRPr sz="20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sz="2000"/>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Tree>
    <p:extLst>
      <p:ext uri="{BB962C8B-B14F-4D97-AF65-F5344CB8AC3E}">
        <p14:creationId xmlns:p14="http://schemas.microsoft.com/office/powerpoint/2010/main" val="327613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 Database Systems: Design, Implementation, and Management, 14 Edition. © 2023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a:xfrm>
            <a:off x="5646420" y="1848899"/>
            <a:ext cx="6104302" cy="2387600"/>
          </a:xfrm>
        </p:spPr>
        <p:txBody>
          <a:bodyPr/>
          <a:lstStyle/>
          <a:p>
            <a:r>
              <a:rPr lang="en-US" dirty="0"/>
              <a:t>Database Systems: Design, Implementation, and Management,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a:xfrm>
            <a:off x="5646420" y="4368586"/>
            <a:ext cx="6104302" cy="1424930"/>
          </a:xfrm>
        </p:spPr>
        <p:txBody>
          <a:bodyPr/>
          <a:lstStyle/>
          <a:p>
            <a:r>
              <a:rPr lang="en-US" dirty="0"/>
              <a:t>Module 12: Distributed Database Management Systems</a:t>
            </a:r>
          </a:p>
        </p:txBody>
      </p:sp>
      <p:pic>
        <p:nvPicPr>
          <p:cNvPr id="5" name="Picture 4">
            <a:extLst>
              <a:ext uri="{FF2B5EF4-FFF2-40B4-BE49-F238E27FC236}">
                <a16:creationId xmlns:a16="http://schemas.microsoft.com/office/drawing/2014/main" id="{629EDB37-8785-460C-8C3A-F88F7B1A3CD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842" y="746976"/>
            <a:ext cx="4044022" cy="5174763"/>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a:t>
            </a:r>
            <a:r>
              <a:rPr lang="en-US" sz="1100" kern="1200" dirty="0">
                <a:solidFill>
                  <a:schemeClr val="bg1"/>
                </a:solidFill>
                <a:latin typeface="+mn-lt"/>
                <a:ea typeface="+mn-ea"/>
                <a:cs typeface="+mn-cs"/>
              </a:rPr>
              <a:t>, </a:t>
            </a:r>
            <a:r>
              <a:rPr lang="en-US" sz="1100" dirty="0">
                <a:solidFill>
                  <a:schemeClr val="bg1"/>
                </a:solidFill>
                <a:latin typeface="+mn-lt"/>
              </a:rPr>
              <a:t>Database Systems: Design, Implementation, and Management</a:t>
            </a:r>
            <a:r>
              <a:rPr lang="en-US" sz="1100" kern="1200" dirty="0">
                <a:solidFill>
                  <a:schemeClr val="bg1"/>
                </a:solidFill>
                <a:latin typeface="+mn-lt"/>
                <a:ea typeface="+mn-ea"/>
                <a:cs typeface="+mn-cs"/>
              </a:rPr>
              <a:t>, 14 Edition. © </a:t>
            </a:r>
            <a:r>
              <a:rPr lang="en-US" sz="1100" dirty="0">
                <a:solidFill>
                  <a:schemeClr val="bg1"/>
                </a:solidFill>
                <a:latin typeface="+mn-lt"/>
              </a:rPr>
              <a:t>2023</a:t>
            </a:r>
            <a:r>
              <a:rPr lang="en-US" sz="1100" kern="1200" dirty="0">
                <a:solidFill>
                  <a:schemeClr val="bg1"/>
                </a:solidFill>
                <a:latin typeface="+mn-lt"/>
                <a:ea typeface="+mn-ea"/>
                <a:cs typeface="+mn-cs"/>
              </a:rPr>
              <a:t>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a:t>
            </a:r>
          </a:p>
          <a:p>
            <a:pPr marL="457200" indent="-457200">
              <a:buAutoNum type="arabicPeriod"/>
            </a:pPr>
            <a:r>
              <a:rPr lang="en-US" dirty="0"/>
              <a:t>Explain the purpose and function of distributed database management systems (DDBMSs)</a:t>
            </a:r>
          </a:p>
          <a:p>
            <a:pPr marL="457200" indent="-457200">
              <a:buAutoNum type="arabicPeriod"/>
            </a:pPr>
            <a:r>
              <a:rPr lang="en-US" dirty="0"/>
              <a:t>Summarize the advantages and disadvantages of DDBMSs</a:t>
            </a:r>
          </a:p>
          <a:p>
            <a:pPr marL="457200" indent="-457200">
              <a:buAutoNum type="arabicPeriod"/>
            </a:pPr>
            <a:r>
              <a:rPr lang="en-US" dirty="0"/>
              <a:t>Describe the characteristics and components of DDBMSs</a:t>
            </a:r>
          </a:p>
          <a:p>
            <a:pPr marL="457200" indent="-457200">
              <a:buAutoNum type="arabicPeriod"/>
            </a:pPr>
            <a:r>
              <a:rPr lang="en-US" dirty="0"/>
              <a:t>Explain how database implementation is affected by levels of data and process distribution</a:t>
            </a:r>
          </a:p>
          <a:p>
            <a:pPr marL="457200" indent="-457200">
              <a:buAutoNum type="arabicPeriod"/>
            </a:pPr>
            <a:r>
              <a:rPr lang="en-US" dirty="0"/>
              <a:t>Describe how transactions are managed in a distributed database environment</a:t>
            </a:r>
          </a:p>
          <a:p>
            <a:pPr marL="457200" indent="-457200">
              <a:buAutoNum type="arabicPeriod"/>
            </a:pPr>
            <a:r>
              <a:rPr lang="en-US" dirty="0"/>
              <a:t>Describe how distributed database design balances performance, scalability, and availability</a:t>
            </a:r>
          </a:p>
          <a:p>
            <a:pPr marL="457200" indent="-457200">
              <a:buAutoNum type="arabicPeriod"/>
            </a:pPr>
            <a:r>
              <a:rPr lang="en-US" dirty="0"/>
              <a:t>Explain the trade-offs of implementing a distributed data system</a:t>
            </a:r>
          </a:p>
        </p:txBody>
      </p:sp>
    </p:spTree>
    <p:extLst>
      <p:ext uri="{BB962C8B-B14F-4D97-AF65-F5344CB8AC3E}">
        <p14:creationId xmlns:p14="http://schemas.microsoft.com/office/powerpoint/2010/main" val="37248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The Evolution of Distributed Database Management Systems (1 of 7)</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altLang="en-US" dirty="0"/>
              <a:t>A distributed database management system (DDBMS) governs storage and processing of logically related data over interconnected computer systems</a:t>
            </a:r>
          </a:p>
          <a:p>
            <a:pPr lvl="1"/>
            <a:r>
              <a:rPr lang="en-US" altLang="en-US" dirty="0"/>
              <a:t>Data and processing functions are distributed among several sites</a:t>
            </a:r>
          </a:p>
          <a:p>
            <a:r>
              <a:rPr lang="en-US" altLang="en-US" dirty="0"/>
              <a:t>The use of a centralized database management system required corporate data be stored in a single central site</a:t>
            </a:r>
          </a:p>
          <a:p>
            <a:pPr lvl="1"/>
            <a:r>
              <a:rPr lang="en-US" altLang="en-US" dirty="0"/>
              <a:t>Data access was provided through dumb terminals</a:t>
            </a:r>
          </a:p>
          <a:p>
            <a:pPr lvl="1"/>
            <a:r>
              <a:rPr lang="en-US" altLang="zh-CN" dirty="0"/>
              <a:t>The centralized approach filled the structured information needs of corporations; but it fell short when quickly moving events required faster response times and equally quick access to information</a:t>
            </a:r>
            <a:endParaRPr lang="en-US" altLang="en-US" dirty="0"/>
          </a:p>
          <a:p>
            <a:endParaRPr lang="en-US" dirty="0"/>
          </a:p>
        </p:txBody>
      </p:sp>
    </p:spTree>
    <p:extLst>
      <p:ext uri="{BB962C8B-B14F-4D97-AF65-F5344CB8AC3E}">
        <p14:creationId xmlns:p14="http://schemas.microsoft.com/office/powerpoint/2010/main" val="421369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Evolution of Distributed Database Management Systems (2 of 7)</a:t>
            </a:r>
            <a:endParaRPr lang="zh-CN" altLang="en-US" dirty="0"/>
          </a:p>
        </p:txBody>
      </p:sp>
      <p:pic>
        <p:nvPicPr>
          <p:cNvPr id="5" name="Picture Placeholder 4" descr="The figure explains the centralized database management system. Here, the end user sends a request to the D B M S. In this process, an application issues a data request to the D B M S. D B M S then reads the data from the local database and fetches relevant data from there. Finally, it sends a reply to the end user."/>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938897" y="2320596"/>
            <a:ext cx="6917265" cy="2457143"/>
          </a:xfrm>
        </p:spPr>
      </p:pic>
      <p:sp>
        <p:nvSpPr>
          <p:cNvPr id="4" name="Text Placeholder 3"/>
          <p:cNvSpPr>
            <a:spLocks noGrp="1"/>
          </p:cNvSpPr>
          <p:nvPr>
            <p:ph type="body" sz="quarter" idx="11"/>
          </p:nvPr>
        </p:nvSpPr>
        <p:spPr>
          <a:xfrm>
            <a:off x="7478972" y="5237017"/>
            <a:ext cx="3976406" cy="641803"/>
          </a:xfrm>
        </p:spPr>
        <p:txBody>
          <a:bodyPr/>
          <a:lstStyle/>
          <a:p>
            <a:r>
              <a:rPr lang="en-US" altLang="zh-CN" b="1" dirty="0"/>
              <a:t>Figure 12.1  </a:t>
            </a:r>
            <a:r>
              <a:rPr lang="en-US" altLang="zh-CN" dirty="0"/>
              <a:t>Centralized Database Management System</a:t>
            </a:r>
            <a:endParaRPr lang="zh-CN" altLang="en-US" dirty="0"/>
          </a:p>
        </p:txBody>
      </p:sp>
    </p:spTree>
    <p:extLst>
      <p:ext uri="{BB962C8B-B14F-4D97-AF65-F5344CB8AC3E}">
        <p14:creationId xmlns:p14="http://schemas.microsoft.com/office/powerpoint/2010/main" val="524383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Evolution of Distributed Database Management Systems (3 of 7)</a:t>
            </a:r>
            <a:endParaRPr lang="zh-CN" altLang="en-US" dirty="0"/>
          </a:p>
        </p:txBody>
      </p:sp>
      <p:sp>
        <p:nvSpPr>
          <p:cNvPr id="3" name="Content Placeholder 2"/>
          <p:cNvSpPr>
            <a:spLocks noGrp="1"/>
          </p:cNvSpPr>
          <p:nvPr>
            <p:ph idx="1"/>
          </p:nvPr>
        </p:nvSpPr>
        <p:spPr/>
        <p:txBody>
          <a:bodyPr/>
          <a:lstStyle/>
          <a:p>
            <a:r>
              <a:rPr lang="en-US" altLang="en-US" dirty="0"/>
              <a:t>The following are changes that affected the nature of systems:</a:t>
            </a:r>
          </a:p>
          <a:p>
            <a:pPr lvl="1"/>
            <a:r>
              <a:rPr lang="en-US" altLang="zh-CN" dirty="0"/>
              <a:t>Globalization of business operation</a:t>
            </a:r>
          </a:p>
          <a:p>
            <a:pPr lvl="1"/>
            <a:r>
              <a:rPr lang="en-US" altLang="zh-CN" dirty="0"/>
              <a:t>Customer demands and market needs for an on-demand transaction style, based on web-based services</a:t>
            </a:r>
          </a:p>
          <a:p>
            <a:pPr lvl="1"/>
            <a:r>
              <a:rPr lang="en-US" altLang="zh-CN" dirty="0"/>
              <a:t>Rapid social and technological changes fueled by low-cost, smart mobile devices</a:t>
            </a:r>
          </a:p>
          <a:p>
            <a:pPr lvl="1"/>
            <a:r>
              <a:rPr lang="en-US" altLang="zh-CN" dirty="0"/>
              <a:t>Converging data realms in the digital world</a:t>
            </a:r>
          </a:p>
          <a:p>
            <a:pPr lvl="1"/>
            <a:r>
              <a:rPr lang="en-US" altLang="zh-CN" dirty="0"/>
              <a:t>The advent of social media to reach new customers and markets </a:t>
            </a:r>
          </a:p>
          <a:p>
            <a:endParaRPr lang="zh-CN" altLang="en-US" dirty="0"/>
          </a:p>
        </p:txBody>
      </p:sp>
    </p:spTree>
    <p:extLst>
      <p:ext uri="{BB962C8B-B14F-4D97-AF65-F5344CB8AC3E}">
        <p14:creationId xmlns:p14="http://schemas.microsoft.com/office/powerpoint/2010/main" val="3821987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Evolution of Distributed Database Management Systems (4 of 7)</a:t>
            </a:r>
            <a:endParaRPr lang="zh-CN" altLang="en-US" dirty="0"/>
          </a:p>
        </p:txBody>
      </p:sp>
      <p:sp>
        <p:nvSpPr>
          <p:cNvPr id="3" name="Content Placeholder 2"/>
          <p:cNvSpPr>
            <a:spLocks noGrp="1"/>
          </p:cNvSpPr>
          <p:nvPr>
            <p:ph idx="1"/>
          </p:nvPr>
        </p:nvSpPr>
        <p:spPr/>
        <p:txBody>
          <a:bodyPr/>
          <a:lstStyle/>
          <a:p>
            <a:r>
              <a:rPr lang="en-US" altLang="en-US" dirty="0"/>
              <a:t>Database requirements in a dynamic business environment include the following:</a:t>
            </a:r>
          </a:p>
          <a:p>
            <a:pPr lvl="1"/>
            <a:r>
              <a:rPr lang="en-US" altLang="zh-CN" dirty="0"/>
              <a:t>Rapid ad hoc data access became crucial in the quick-response decision-making environment</a:t>
            </a:r>
          </a:p>
          <a:p>
            <a:pPr lvl="1"/>
            <a:r>
              <a:rPr lang="en-US" altLang="zh-CN" dirty="0"/>
              <a:t>Distributed data access was needed to support geographically dispersed business units</a:t>
            </a:r>
          </a:p>
          <a:p>
            <a:r>
              <a:rPr lang="en-US" altLang="en-US" dirty="0"/>
              <a:t>The following are factors that influenced the DDBMS:</a:t>
            </a:r>
          </a:p>
          <a:p>
            <a:pPr lvl="1"/>
            <a:r>
              <a:rPr lang="en-US" altLang="zh-CN" dirty="0"/>
              <a:t>Acceptance of the Internet as a platform for business</a:t>
            </a:r>
          </a:p>
          <a:p>
            <a:pPr lvl="1"/>
            <a:r>
              <a:rPr lang="en-US" altLang="zh-CN" dirty="0"/>
              <a:t>Mobile wireless revolution</a:t>
            </a:r>
          </a:p>
          <a:p>
            <a:pPr lvl="1"/>
            <a:r>
              <a:rPr lang="en-US" altLang="zh-CN" dirty="0"/>
              <a:t>Growth of use of “application as a service”</a:t>
            </a:r>
          </a:p>
          <a:p>
            <a:pPr lvl="1"/>
            <a:r>
              <a:rPr lang="en-US" altLang="zh-CN" dirty="0"/>
              <a:t>Focus on mobile business intelligence and an emphasis on Big Data analytics</a:t>
            </a:r>
          </a:p>
          <a:p>
            <a:pPr lvl="1"/>
            <a:endParaRPr lang="en-US" altLang="zh-CN" dirty="0"/>
          </a:p>
        </p:txBody>
      </p:sp>
    </p:spTree>
    <p:extLst>
      <p:ext uri="{BB962C8B-B14F-4D97-AF65-F5344CB8AC3E}">
        <p14:creationId xmlns:p14="http://schemas.microsoft.com/office/powerpoint/2010/main" val="396870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Evolution of Distributed Database Management Systems (5 of 7)</a:t>
            </a:r>
            <a:endParaRPr lang="zh-CN" altLang="en-US" dirty="0"/>
          </a:p>
        </p:txBody>
      </p:sp>
      <p:sp>
        <p:nvSpPr>
          <p:cNvPr id="3" name="Content Placeholder 2"/>
          <p:cNvSpPr>
            <a:spLocks noGrp="1"/>
          </p:cNvSpPr>
          <p:nvPr>
            <p:ph idx="1"/>
          </p:nvPr>
        </p:nvSpPr>
        <p:spPr/>
        <p:txBody>
          <a:bodyPr/>
          <a:lstStyle/>
          <a:p>
            <a:r>
              <a:rPr lang="en-US" altLang="en-US" dirty="0"/>
              <a:t>The distributed database is especially desirable because centralized DBM is subject to problems such as:</a:t>
            </a:r>
          </a:p>
          <a:p>
            <a:pPr lvl="1"/>
            <a:r>
              <a:rPr lang="en-US" altLang="zh-CN" dirty="0"/>
              <a:t>Performance degradation</a:t>
            </a:r>
          </a:p>
          <a:p>
            <a:pPr lvl="1"/>
            <a:r>
              <a:rPr lang="en-US" altLang="zh-CN" dirty="0"/>
              <a:t>High costs</a:t>
            </a:r>
          </a:p>
          <a:p>
            <a:pPr lvl="1"/>
            <a:r>
              <a:rPr lang="en-US" altLang="zh-CN" dirty="0"/>
              <a:t>Reliability problems</a:t>
            </a:r>
          </a:p>
          <a:p>
            <a:pPr lvl="1"/>
            <a:r>
              <a:rPr lang="en-US" altLang="zh-CN" dirty="0"/>
              <a:t>Scalability problems</a:t>
            </a:r>
          </a:p>
          <a:p>
            <a:pPr lvl="1"/>
            <a:r>
              <a:rPr lang="en-US" altLang="zh-CN" dirty="0"/>
              <a:t>Organizational rigidity</a:t>
            </a:r>
          </a:p>
        </p:txBody>
      </p:sp>
    </p:spTree>
    <p:extLst>
      <p:ext uri="{BB962C8B-B14F-4D97-AF65-F5344CB8AC3E}">
        <p14:creationId xmlns:p14="http://schemas.microsoft.com/office/powerpoint/2010/main" val="156519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Evolution of Distributed Database Management Systems (6 of 6)</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2345300"/>
              </p:ext>
            </p:extLst>
          </p:nvPr>
        </p:nvGraphicFramePr>
        <p:xfrm>
          <a:off x="476250" y="1825625"/>
          <a:ext cx="11242676" cy="4165600"/>
        </p:xfrm>
        <a:graphic>
          <a:graphicData uri="http://schemas.openxmlformats.org/drawingml/2006/table">
            <a:tbl>
              <a:tblPr firstRow="1" bandRow="1">
                <a:tableStyleId>{5C22544A-7EE6-4342-B048-85BDC9FD1C3A}</a:tableStyleId>
              </a:tblPr>
              <a:tblGrid>
                <a:gridCol w="3545032">
                  <a:extLst>
                    <a:ext uri="{9D8B030D-6E8A-4147-A177-3AD203B41FA5}">
                      <a16:colId xmlns:a16="http://schemas.microsoft.com/office/drawing/2014/main" val="20000"/>
                    </a:ext>
                  </a:extLst>
                </a:gridCol>
                <a:gridCol w="7697644">
                  <a:extLst>
                    <a:ext uri="{9D8B030D-6E8A-4147-A177-3AD203B41FA5}">
                      <a16:colId xmlns:a16="http://schemas.microsoft.com/office/drawing/2014/main" val="20001"/>
                    </a:ext>
                  </a:extLst>
                </a:gridCol>
              </a:tblGrid>
              <a:tr h="370840">
                <a:tc>
                  <a:txBody>
                    <a:bodyPr/>
                    <a:lstStyle/>
                    <a:p>
                      <a:r>
                        <a:rPr lang="en-US" altLang="zh-CN" sz="1600" dirty="0"/>
                        <a:t>Table 12.1</a:t>
                      </a:r>
                      <a:endParaRPr lang="zh-CN" altLang="en-US" sz="1600" dirty="0"/>
                    </a:p>
                  </a:txBody>
                  <a:tcPr/>
                </a:tc>
                <a:tc>
                  <a:txBody>
                    <a:bodyPr/>
                    <a:lstStyle/>
                    <a:p>
                      <a:r>
                        <a:rPr lang="en-US" altLang="zh-CN" sz="1600" dirty="0"/>
                        <a:t>Distributed</a:t>
                      </a:r>
                      <a:r>
                        <a:rPr lang="en-US" altLang="zh-CN" sz="1600" baseline="0" dirty="0"/>
                        <a:t> DBMS Advantages and Disadvantages</a:t>
                      </a:r>
                      <a:endParaRPr lang="zh-CN" altLang="en-US" sz="1600" dirty="0"/>
                    </a:p>
                  </a:txBody>
                  <a:tcPr/>
                </a:tc>
                <a:extLst>
                  <a:ext uri="{0D108BD9-81ED-4DB2-BD59-A6C34878D82A}">
                    <a16:rowId xmlns:a16="http://schemas.microsoft.com/office/drawing/2014/main" val="10000"/>
                  </a:ext>
                </a:extLst>
              </a:tr>
              <a:tr h="370840">
                <a:tc>
                  <a:txBody>
                    <a:bodyPr/>
                    <a:lstStyle/>
                    <a:p>
                      <a:r>
                        <a:rPr lang="en-US" altLang="zh-CN" sz="1400" b="1" dirty="0"/>
                        <a:t>Advantages</a:t>
                      </a:r>
                      <a:endParaRPr lang="zh-CN" altLang="en-US" sz="1400" b="1" dirty="0"/>
                    </a:p>
                  </a:txBody>
                  <a:tcPr/>
                </a:tc>
                <a:tc>
                  <a:txBody>
                    <a:bodyPr/>
                    <a:lstStyle/>
                    <a:p>
                      <a:r>
                        <a:rPr lang="en-US" altLang="zh-CN" sz="1400" b="1" dirty="0"/>
                        <a:t>Disadvantages</a:t>
                      </a:r>
                      <a:endParaRPr lang="zh-CN" altLang="en-US" sz="1400" b="1" dirty="0"/>
                    </a:p>
                  </a:txBody>
                  <a:tcPr/>
                </a:tc>
                <a:extLst>
                  <a:ext uri="{0D108BD9-81ED-4DB2-BD59-A6C34878D82A}">
                    <a16:rowId xmlns:a16="http://schemas.microsoft.com/office/drawing/2014/main" val="10001"/>
                  </a:ext>
                </a:extLst>
              </a:tr>
              <a:tr h="370840">
                <a:tc>
                  <a:txBody>
                    <a:bodyPr/>
                    <a:lstStyle/>
                    <a:p>
                      <a:r>
                        <a:rPr lang="en-US" altLang="zh-CN" sz="1200" dirty="0"/>
                        <a:t>Data is located near the site of greatest demand</a:t>
                      </a:r>
                      <a:endParaRPr lang="zh-CN" altLang="en-US" sz="1200" dirty="0"/>
                    </a:p>
                  </a:txBody>
                  <a:tcPr/>
                </a:tc>
                <a:tc>
                  <a:txBody>
                    <a:bodyPr/>
                    <a:lstStyle/>
                    <a:p>
                      <a:r>
                        <a:rPr lang="en-US" altLang="zh-CN" sz="1200" dirty="0"/>
                        <a:t>Complexity of management and control</a:t>
                      </a:r>
                    </a:p>
                  </a:txBody>
                  <a:tcPr/>
                </a:tc>
                <a:extLst>
                  <a:ext uri="{0D108BD9-81ED-4DB2-BD59-A6C34878D82A}">
                    <a16:rowId xmlns:a16="http://schemas.microsoft.com/office/drawing/2014/main" val="10002"/>
                  </a:ext>
                </a:extLst>
              </a:tr>
              <a:tr h="370840">
                <a:tc>
                  <a:txBody>
                    <a:bodyPr/>
                    <a:lstStyle/>
                    <a:p>
                      <a:r>
                        <a:rPr lang="en-US" altLang="zh-CN" sz="1200" dirty="0"/>
                        <a:t>Faster data access</a:t>
                      </a:r>
                      <a:endParaRPr lang="zh-CN" altLang="en-US" sz="1200" dirty="0"/>
                    </a:p>
                  </a:txBody>
                  <a:tcPr/>
                </a:tc>
                <a:tc>
                  <a:txBody>
                    <a:bodyPr/>
                    <a:lstStyle/>
                    <a:p>
                      <a:r>
                        <a:rPr lang="en-US" altLang="zh-CN" sz="1200" dirty="0"/>
                        <a:t>Technological difficulty</a:t>
                      </a:r>
                      <a:endParaRPr lang="zh-CN" altLang="en-US" sz="1200" dirty="0"/>
                    </a:p>
                  </a:txBody>
                  <a:tcPr/>
                </a:tc>
                <a:extLst>
                  <a:ext uri="{0D108BD9-81ED-4DB2-BD59-A6C34878D82A}">
                    <a16:rowId xmlns:a16="http://schemas.microsoft.com/office/drawing/2014/main" val="10003"/>
                  </a:ext>
                </a:extLst>
              </a:tr>
              <a:tr h="370840">
                <a:tc>
                  <a:txBody>
                    <a:bodyPr/>
                    <a:lstStyle/>
                    <a:p>
                      <a:r>
                        <a:rPr lang="en-US" altLang="zh-CN" sz="1200" dirty="0"/>
                        <a:t>Faster data processing</a:t>
                      </a:r>
                      <a:endParaRPr lang="zh-CN" altLang="en-US" sz="1200" dirty="0"/>
                    </a:p>
                  </a:txBody>
                  <a:tcPr/>
                </a:tc>
                <a:tc>
                  <a:txBody>
                    <a:bodyPr/>
                    <a:lstStyle/>
                    <a:p>
                      <a:r>
                        <a:rPr lang="en-US" altLang="zh-CN" sz="1200" dirty="0"/>
                        <a:t>Security</a:t>
                      </a:r>
                      <a:endParaRPr lang="zh-CN" altLang="en-US" sz="1200" dirty="0"/>
                    </a:p>
                  </a:txBody>
                  <a:tcPr/>
                </a:tc>
                <a:extLst>
                  <a:ext uri="{0D108BD9-81ED-4DB2-BD59-A6C34878D82A}">
                    <a16:rowId xmlns:a16="http://schemas.microsoft.com/office/drawing/2014/main" val="10004"/>
                  </a:ext>
                </a:extLst>
              </a:tr>
              <a:tr h="370840">
                <a:tc>
                  <a:txBody>
                    <a:bodyPr/>
                    <a:lstStyle/>
                    <a:p>
                      <a:r>
                        <a:rPr lang="en-US" altLang="zh-CN" sz="1200" dirty="0"/>
                        <a:t>Growth facilitation</a:t>
                      </a:r>
                      <a:endParaRPr lang="zh-CN" altLang="en-US" sz="1200" dirty="0"/>
                    </a:p>
                  </a:txBody>
                  <a:tcPr/>
                </a:tc>
                <a:tc>
                  <a:txBody>
                    <a:bodyPr/>
                    <a:lstStyle/>
                    <a:p>
                      <a:r>
                        <a:rPr lang="en-US" altLang="zh-CN" sz="1200" dirty="0"/>
                        <a:t>Lack</a:t>
                      </a:r>
                      <a:r>
                        <a:rPr lang="en-US" altLang="zh-CN" sz="1200" baseline="0" dirty="0"/>
                        <a:t> of standards</a:t>
                      </a:r>
                      <a:endParaRPr lang="zh-CN" altLang="en-US" sz="1200" dirty="0"/>
                    </a:p>
                  </a:txBody>
                  <a:tcPr/>
                </a:tc>
                <a:extLst>
                  <a:ext uri="{0D108BD9-81ED-4DB2-BD59-A6C34878D82A}">
                    <a16:rowId xmlns:a16="http://schemas.microsoft.com/office/drawing/2014/main" val="10005"/>
                  </a:ext>
                </a:extLst>
              </a:tr>
              <a:tr h="370840">
                <a:tc>
                  <a:txBody>
                    <a:bodyPr/>
                    <a:lstStyle/>
                    <a:p>
                      <a:r>
                        <a:rPr lang="en-US" altLang="zh-CN" sz="1200" dirty="0"/>
                        <a:t>Improved communications</a:t>
                      </a:r>
                      <a:endParaRPr lang="zh-CN" altLang="en-US" sz="1200" dirty="0"/>
                    </a:p>
                  </a:txBody>
                  <a:tcPr/>
                </a:tc>
                <a:tc>
                  <a:txBody>
                    <a:bodyPr/>
                    <a:lstStyle/>
                    <a:p>
                      <a:r>
                        <a:rPr lang="en-US" altLang="zh-CN" sz="1200" dirty="0"/>
                        <a:t>Increased storage</a:t>
                      </a:r>
                      <a:r>
                        <a:rPr lang="en-US" altLang="zh-CN" sz="1200" baseline="0" dirty="0"/>
                        <a:t> and infrastructure requirements</a:t>
                      </a:r>
                      <a:endParaRPr lang="zh-CN" altLang="en-US" sz="1200" dirty="0"/>
                    </a:p>
                  </a:txBody>
                  <a:tcPr/>
                </a:tc>
                <a:extLst>
                  <a:ext uri="{0D108BD9-81ED-4DB2-BD59-A6C34878D82A}">
                    <a16:rowId xmlns:a16="http://schemas.microsoft.com/office/drawing/2014/main" val="10006"/>
                  </a:ext>
                </a:extLst>
              </a:tr>
              <a:tr h="370840">
                <a:tc>
                  <a:txBody>
                    <a:bodyPr/>
                    <a:lstStyle/>
                    <a:p>
                      <a:r>
                        <a:rPr lang="en-US" altLang="zh-CN" sz="1200" dirty="0"/>
                        <a:t>Reduced operating costs</a:t>
                      </a:r>
                      <a:endParaRPr lang="zh-CN" altLang="en-US" sz="1200" dirty="0"/>
                    </a:p>
                  </a:txBody>
                  <a:tcPr/>
                </a:tc>
                <a:tc>
                  <a:txBody>
                    <a:bodyPr/>
                    <a:lstStyle/>
                    <a:p>
                      <a:r>
                        <a:rPr lang="en-US" altLang="zh-CN" sz="1200" dirty="0"/>
                        <a:t>Increased</a:t>
                      </a:r>
                      <a:r>
                        <a:rPr lang="en-US" altLang="zh-CN" sz="1200" baseline="0" dirty="0"/>
                        <a:t> training cost</a:t>
                      </a:r>
                    </a:p>
                  </a:txBody>
                  <a:tcPr/>
                </a:tc>
                <a:extLst>
                  <a:ext uri="{0D108BD9-81ED-4DB2-BD59-A6C34878D82A}">
                    <a16:rowId xmlns:a16="http://schemas.microsoft.com/office/drawing/2014/main" val="10007"/>
                  </a:ext>
                </a:extLst>
              </a:tr>
              <a:tr h="370840">
                <a:tc>
                  <a:txBody>
                    <a:bodyPr/>
                    <a:lstStyle/>
                    <a:p>
                      <a:r>
                        <a:rPr lang="en-US" altLang="zh-CN" sz="1200" dirty="0"/>
                        <a:t>User-friendly interface</a:t>
                      </a:r>
                      <a:endParaRPr lang="zh-CN" altLang="en-US" sz="1200" dirty="0"/>
                    </a:p>
                  </a:txBody>
                  <a:tcPr/>
                </a:tc>
                <a:tc>
                  <a:txBody>
                    <a:bodyPr/>
                    <a:lstStyle/>
                    <a:p>
                      <a:r>
                        <a:rPr lang="en-US" altLang="zh-CN" sz="1200" dirty="0"/>
                        <a:t>Higher</a:t>
                      </a:r>
                      <a:r>
                        <a:rPr lang="en-US" altLang="zh-CN" sz="1200" baseline="0" dirty="0"/>
                        <a:t> costs</a:t>
                      </a:r>
                      <a:endParaRPr lang="zh-CN" altLang="en-US" sz="1200" dirty="0"/>
                    </a:p>
                  </a:txBody>
                  <a:tcPr/>
                </a:tc>
                <a:extLst>
                  <a:ext uri="{0D108BD9-81ED-4DB2-BD59-A6C34878D82A}">
                    <a16:rowId xmlns:a16="http://schemas.microsoft.com/office/drawing/2014/main" val="10008"/>
                  </a:ext>
                </a:extLst>
              </a:tr>
              <a:tr h="370840">
                <a:tc>
                  <a:txBody>
                    <a:bodyPr/>
                    <a:lstStyle/>
                    <a:p>
                      <a:r>
                        <a:rPr lang="en-US" altLang="zh-CN" sz="1200" dirty="0"/>
                        <a:t>Less danger of a single-point failure</a:t>
                      </a:r>
                      <a:endParaRPr lang="zh-CN" altLang="en-US" sz="1200" dirty="0"/>
                    </a:p>
                  </a:txBody>
                  <a:tcPr/>
                </a:tc>
                <a:tc>
                  <a:txBody>
                    <a:bodyPr/>
                    <a:lstStyle/>
                    <a:p>
                      <a:endParaRPr lang="zh-CN" altLang="en-US" sz="1200" dirty="0"/>
                    </a:p>
                  </a:txBody>
                  <a:tcPr/>
                </a:tc>
                <a:extLst>
                  <a:ext uri="{0D108BD9-81ED-4DB2-BD59-A6C34878D82A}">
                    <a16:rowId xmlns:a16="http://schemas.microsoft.com/office/drawing/2014/main" val="10009"/>
                  </a:ext>
                </a:extLst>
              </a:tr>
              <a:tr h="370840">
                <a:tc>
                  <a:txBody>
                    <a:bodyPr/>
                    <a:lstStyle/>
                    <a:p>
                      <a:r>
                        <a:rPr lang="en-US" altLang="zh-CN" sz="1200" dirty="0"/>
                        <a:t>Processor independence</a:t>
                      </a:r>
                      <a:endParaRPr lang="zh-CN" altLang="en-US" sz="1200" dirty="0"/>
                    </a:p>
                  </a:txBody>
                  <a:tcPr/>
                </a:tc>
                <a:tc>
                  <a:txBody>
                    <a:bodyPr/>
                    <a:lstStyle/>
                    <a:p>
                      <a:endParaRPr lang="zh-CN" altLang="en-US" sz="120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09659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Distributed Processing and Distributed Databases (1 of 2)</a:t>
            </a:r>
            <a:endParaRPr lang="zh-CN" altLang="en-US" dirty="0"/>
          </a:p>
        </p:txBody>
      </p:sp>
      <p:sp>
        <p:nvSpPr>
          <p:cNvPr id="3" name="Content Placeholder 2"/>
          <p:cNvSpPr>
            <a:spLocks noGrp="1"/>
          </p:cNvSpPr>
          <p:nvPr>
            <p:ph idx="1"/>
          </p:nvPr>
        </p:nvSpPr>
        <p:spPr/>
        <p:txBody>
          <a:bodyPr/>
          <a:lstStyle/>
          <a:p>
            <a:r>
              <a:rPr lang="en-US" altLang="zh-CN" dirty="0"/>
              <a:t>In distributed processing, a database’s logical processing is shared among two or more physically independent sites via network</a:t>
            </a:r>
          </a:p>
          <a:p>
            <a:r>
              <a:rPr lang="en-US" altLang="zh-CN" dirty="0"/>
              <a:t>A distributed database stores a logically related database over two or more physically independent sites via a computer network</a:t>
            </a:r>
          </a:p>
          <a:p>
            <a:r>
              <a:rPr lang="en-US" altLang="zh-CN" dirty="0"/>
              <a:t>A database fragments is a subset of a distributed database composed of many parts in distributed database system</a:t>
            </a:r>
          </a:p>
          <a:p>
            <a:pPr lvl="1"/>
            <a:r>
              <a:rPr lang="en-US" altLang="zh-CN" dirty="0"/>
              <a:t>Database fragments are located at different sites and can be replicated among various sites</a:t>
            </a:r>
          </a:p>
          <a:p>
            <a:endParaRPr lang="zh-CN" altLang="en-US" dirty="0"/>
          </a:p>
        </p:txBody>
      </p:sp>
    </p:spTree>
    <p:extLst>
      <p:ext uri="{BB962C8B-B14F-4D97-AF65-F5344CB8AC3E}">
        <p14:creationId xmlns:p14="http://schemas.microsoft.com/office/powerpoint/2010/main" val="222980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Distributed Processing and Distributed Databases (2 of 2)</a:t>
            </a:r>
            <a:endParaRPr lang="zh-CN" altLang="en-US" dirty="0"/>
          </a:p>
        </p:txBody>
      </p:sp>
      <p:pic>
        <p:nvPicPr>
          <p:cNvPr id="7" name="Content Placeholder 6" descr="Figure showing a distributed processing environment in which D B M S is located in Computer A, residing at Site 1 in Miami and its user is Joe. Computer B, located in Site 2 is based in New York and its user is Donna. Computer C, located in Site 3 is based in Atlanta and its user is Victor. The communication network links all the 3 computers and this how database records are processed in different locations. Therefore, Donna can update payroll data and Victor can generate payroll report at the same time from their respective locations."/>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843" y="1825625"/>
            <a:ext cx="2876550" cy="1198942"/>
          </a:xfrm>
        </p:spPr>
      </p:pic>
      <p:sp>
        <p:nvSpPr>
          <p:cNvPr id="4" name="Content Placeholder 3"/>
          <p:cNvSpPr>
            <a:spLocks noGrp="1"/>
          </p:cNvSpPr>
          <p:nvPr>
            <p:ph sz="half" idx="2"/>
          </p:nvPr>
        </p:nvSpPr>
        <p:spPr>
          <a:xfrm>
            <a:off x="3624200" y="2171699"/>
            <a:ext cx="8090957" cy="1699653"/>
          </a:xfrm>
        </p:spPr>
        <p:txBody>
          <a:bodyPr/>
          <a:lstStyle/>
          <a:p>
            <a:r>
              <a:rPr lang="en-US" altLang="zh-CN" b="1" dirty="0"/>
              <a:t>Figure 12.2  </a:t>
            </a:r>
            <a:r>
              <a:rPr lang="en-US" altLang="zh-CN" dirty="0"/>
              <a:t>Distributed Processing Environment</a:t>
            </a:r>
            <a:endParaRPr lang="zh-CN" altLang="en-US" dirty="0"/>
          </a:p>
        </p:txBody>
      </p:sp>
      <p:pic>
        <p:nvPicPr>
          <p:cNvPr id="8" name="Content Placeholder 7" descr="Figure showing a distributed database environment. The D B M S named E 1 is located in Computer A residing at Site 1 in Miami and its user is Allen. The D B M S named E 2 is located in Computer B residing at Site 2 in New York and its user is Betty. The D B M S named E 3 is located in Computer C residing at Site 3 in Atlanta and its user is Hernando."/>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250" y="3871353"/>
            <a:ext cx="2876550" cy="1909476"/>
          </a:xfrm>
        </p:spPr>
      </p:pic>
      <p:sp>
        <p:nvSpPr>
          <p:cNvPr id="6" name="Content Placeholder 5"/>
          <p:cNvSpPr>
            <a:spLocks noGrp="1"/>
          </p:cNvSpPr>
          <p:nvPr>
            <p:ph sz="half" idx="15"/>
          </p:nvPr>
        </p:nvSpPr>
        <p:spPr>
          <a:xfrm>
            <a:off x="3624199" y="4537710"/>
            <a:ext cx="8090957" cy="1644878"/>
          </a:xfrm>
        </p:spPr>
        <p:txBody>
          <a:bodyPr/>
          <a:lstStyle/>
          <a:p>
            <a:r>
              <a:rPr lang="en-US" altLang="zh-CN" b="1" dirty="0"/>
              <a:t>Figure 12.3  </a:t>
            </a:r>
            <a:r>
              <a:rPr lang="en-US" altLang="zh-CN" dirty="0"/>
              <a:t>Distributed Database Environment</a:t>
            </a:r>
            <a:endParaRPr lang="zh-CN" altLang="en-US" dirty="0"/>
          </a:p>
        </p:txBody>
      </p:sp>
    </p:spTree>
    <p:extLst>
      <p:ext uri="{BB962C8B-B14F-4D97-AF65-F5344CB8AC3E}">
        <p14:creationId xmlns:p14="http://schemas.microsoft.com/office/powerpoint/2010/main" val="286950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Characteristics of Distributed Database Management Systems (1 of 4)</a:t>
            </a:r>
            <a:endParaRPr lang="zh-CN" altLang="en-US" dirty="0"/>
          </a:p>
        </p:txBody>
      </p:sp>
      <p:sp>
        <p:nvSpPr>
          <p:cNvPr id="3" name="Content Placeholder 2"/>
          <p:cNvSpPr>
            <a:spLocks noGrp="1"/>
          </p:cNvSpPr>
          <p:nvPr>
            <p:ph idx="1"/>
          </p:nvPr>
        </p:nvSpPr>
        <p:spPr/>
        <p:txBody>
          <a:bodyPr/>
          <a:lstStyle/>
          <a:p>
            <a:r>
              <a:rPr lang="en-US" altLang="zh-CN" dirty="0"/>
              <a:t>A DBMS must have at least the following functions to be classified as distributed:</a:t>
            </a:r>
          </a:p>
          <a:p>
            <a:pPr lvl="1"/>
            <a:r>
              <a:rPr lang="en-US" altLang="en-US" dirty="0"/>
              <a:t>Application interface</a:t>
            </a:r>
          </a:p>
          <a:p>
            <a:pPr lvl="1"/>
            <a:r>
              <a:rPr lang="en-US" altLang="en-US" dirty="0"/>
              <a:t>Validation</a:t>
            </a:r>
          </a:p>
          <a:p>
            <a:pPr lvl="1"/>
            <a:r>
              <a:rPr lang="en-US" altLang="en-US" dirty="0"/>
              <a:t>Transformation</a:t>
            </a:r>
          </a:p>
          <a:p>
            <a:pPr lvl="1"/>
            <a:r>
              <a:rPr lang="en-US" altLang="en-US" dirty="0"/>
              <a:t>Query optimization</a:t>
            </a:r>
          </a:p>
          <a:p>
            <a:pPr lvl="1"/>
            <a:r>
              <a:rPr lang="en-US" altLang="en-US" dirty="0"/>
              <a:t>Mapping</a:t>
            </a:r>
          </a:p>
          <a:p>
            <a:pPr lvl="1"/>
            <a:r>
              <a:rPr lang="en-US" altLang="en-US" dirty="0"/>
              <a:t>I/O interface</a:t>
            </a:r>
          </a:p>
          <a:p>
            <a:pPr lvl="1"/>
            <a:r>
              <a:rPr lang="en-US" altLang="en-US" dirty="0"/>
              <a:t>Formatting</a:t>
            </a:r>
          </a:p>
          <a:p>
            <a:endParaRPr lang="zh-CN" altLang="en-US" dirty="0"/>
          </a:p>
        </p:txBody>
      </p:sp>
    </p:spTree>
    <p:extLst>
      <p:ext uri="{BB962C8B-B14F-4D97-AF65-F5344CB8AC3E}">
        <p14:creationId xmlns:p14="http://schemas.microsoft.com/office/powerpoint/2010/main" val="4205892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Characteristics of Distributed Database Management Systems (2 of 4)</a:t>
            </a:r>
            <a:endParaRPr lang="zh-CN" altLang="en-US" dirty="0"/>
          </a:p>
        </p:txBody>
      </p:sp>
      <p:sp>
        <p:nvSpPr>
          <p:cNvPr id="3" name="Content Placeholder 2"/>
          <p:cNvSpPr>
            <a:spLocks noGrp="1"/>
          </p:cNvSpPr>
          <p:nvPr>
            <p:ph idx="1"/>
          </p:nvPr>
        </p:nvSpPr>
        <p:spPr/>
        <p:txBody>
          <a:bodyPr/>
          <a:lstStyle/>
          <a:p>
            <a:r>
              <a:rPr lang="en-US" altLang="zh-CN" dirty="0"/>
              <a:t>A DBMS must have at least the following functions to be classified as distributed (continued):</a:t>
            </a:r>
          </a:p>
          <a:p>
            <a:pPr lvl="1"/>
            <a:r>
              <a:rPr lang="en-US" altLang="en-US" dirty="0"/>
              <a:t>Security</a:t>
            </a:r>
          </a:p>
          <a:p>
            <a:pPr lvl="1"/>
            <a:r>
              <a:rPr lang="en-US" altLang="en-US" dirty="0"/>
              <a:t>Backup and recovery</a:t>
            </a:r>
          </a:p>
          <a:p>
            <a:pPr lvl="1"/>
            <a:r>
              <a:rPr lang="en-US" altLang="en-US" dirty="0"/>
              <a:t>DB administration features</a:t>
            </a:r>
          </a:p>
          <a:p>
            <a:pPr lvl="1"/>
            <a:r>
              <a:rPr lang="en-US" altLang="en-US" dirty="0"/>
              <a:t>Concurrency control</a:t>
            </a:r>
          </a:p>
          <a:p>
            <a:pPr lvl="1"/>
            <a:r>
              <a:rPr lang="en-US" altLang="en-US" dirty="0"/>
              <a:t>Transaction management</a:t>
            </a:r>
          </a:p>
          <a:p>
            <a:endParaRPr lang="zh-CN" altLang="en-US" dirty="0"/>
          </a:p>
        </p:txBody>
      </p:sp>
    </p:spTree>
    <p:extLst>
      <p:ext uri="{BB962C8B-B14F-4D97-AF65-F5344CB8AC3E}">
        <p14:creationId xmlns:p14="http://schemas.microsoft.com/office/powerpoint/2010/main" val="1514181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Characteristics of Distributed Database Management Systems (3 of 4)</a:t>
            </a:r>
            <a:endParaRPr lang="zh-CN" altLang="en-US" dirty="0"/>
          </a:p>
        </p:txBody>
      </p:sp>
      <p:sp>
        <p:nvSpPr>
          <p:cNvPr id="3" name="Content Placeholder 2"/>
          <p:cNvSpPr>
            <a:spLocks noGrp="1"/>
          </p:cNvSpPr>
          <p:nvPr>
            <p:ph idx="1"/>
          </p:nvPr>
        </p:nvSpPr>
        <p:spPr/>
        <p:txBody>
          <a:bodyPr/>
          <a:lstStyle/>
          <a:p>
            <a:r>
              <a:rPr lang="en-US" altLang="en-US" dirty="0"/>
              <a:t>A fully distributed DBMS must perform all of the following functions:</a:t>
            </a:r>
          </a:p>
          <a:p>
            <a:pPr lvl="1"/>
            <a:r>
              <a:rPr lang="en-US" altLang="en-US" dirty="0"/>
              <a:t>Receive the request of an application or end user</a:t>
            </a:r>
          </a:p>
          <a:p>
            <a:pPr lvl="1"/>
            <a:r>
              <a:rPr lang="en-US" altLang="en-US" dirty="0"/>
              <a:t>Validate, analyze, and decompose the request</a:t>
            </a:r>
          </a:p>
          <a:p>
            <a:pPr lvl="1"/>
            <a:r>
              <a:rPr lang="en-US" altLang="en-US" dirty="0"/>
              <a:t>Map the request’s logical-to-physical data components</a:t>
            </a:r>
          </a:p>
          <a:p>
            <a:pPr lvl="1"/>
            <a:r>
              <a:rPr lang="en-US" altLang="en-US" dirty="0"/>
              <a:t>Decompose request into several I/O operations</a:t>
            </a:r>
          </a:p>
          <a:p>
            <a:pPr lvl="1"/>
            <a:r>
              <a:rPr lang="en-US" altLang="en-US" dirty="0"/>
              <a:t>Search, locate, read and validate data</a:t>
            </a:r>
          </a:p>
          <a:p>
            <a:pPr lvl="1"/>
            <a:r>
              <a:rPr lang="en-US" altLang="en-US" dirty="0"/>
              <a:t>Ensure database consistency, security, and integrity</a:t>
            </a:r>
          </a:p>
          <a:p>
            <a:pPr lvl="1"/>
            <a:r>
              <a:rPr lang="en-US" altLang="en-US" dirty="0"/>
              <a:t>Validate data for conditions specified by request</a:t>
            </a:r>
          </a:p>
          <a:p>
            <a:pPr lvl="1"/>
            <a:r>
              <a:rPr lang="en-US" altLang="en-US" dirty="0"/>
              <a:t>Present data in required format</a:t>
            </a:r>
          </a:p>
          <a:p>
            <a:pPr lvl="1"/>
            <a:endParaRPr lang="zh-CN" altLang="en-US" dirty="0"/>
          </a:p>
        </p:txBody>
      </p:sp>
    </p:spTree>
    <p:extLst>
      <p:ext uri="{BB962C8B-B14F-4D97-AF65-F5344CB8AC3E}">
        <p14:creationId xmlns:p14="http://schemas.microsoft.com/office/powerpoint/2010/main" val="2697913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Characteristics of Distributed Database Management Systems (4 of 4)</a:t>
            </a:r>
            <a:endParaRPr lang="zh-CN" altLang="en-US" dirty="0"/>
          </a:p>
        </p:txBody>
      </p:sp>
      <p:pic>
        <p:nvPicPr>
          <p:cNvPr id="5" name="Picture Placeholder 4" descr="The figure shows three databases located at different locations yet connected through a communications network. In this, distributed database environment, the D B M S named E 1 with the user, Allen is located in computer A, residing at Site 1 in Miami. The D B M S named E 2 with the user, Betty is located in computer B residing at Site 2 in New York. The D B M S named E 3 with its user, Hernando, is located in computer C residing at Site 3 in Atlanta. "/>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064196" y="2145336"/>
            <a:ext cx="6219640" cy="3192473"/>
          </a:xfrm>
        </p:spPr>
      </p:pic>
      <p:sp>
        <p:nvSpPr>
          <p:cNvPr id="4" name="Text Placeholder 3"/>
          <p:cNvSpPr>
            <a:spLocks noGrp="1"/>
          </p:cNvSpPr>
          <p:nvPr>
            <p:ph type="body" sz="quarter" idx="11"/>
          </p:nvPr>
        </p:nvSpPr>
        <p:spPr>
          <a:xfrm>
            <a:off x="7478972" y="5185064"/>
            <a:ext cx="3976406" cy="693756"/>
          </a:xfrm>
        </p:spPr>
        <p:txBody>
          <a:bodyPr/>
          <a:lstStyle/>
          <a:p>
            <a:r>
              <a:rPr lang="en-US" altLang="zh-CN" b="1" dirty="0"/>
              <a:t>Figure 12.4  </a:t>
            </a:r>
            <a:r>
              <a:rPr lang="en-US" altLang="zh-CN" dirty="0"/>
              <a:t>A Fully Distributed Database Management System</a:t>
            </a:r>
            <a:endParaRPr lang="zh-CN" altLang="en-US" dirty="0"/>
          </a:p>
        </p:txBody>
      </p:sp>
    </p:spTree>
    <p:extLst>
      <p:ext uri="{BB962C8B-B14F-4D97-AF65-F5344CB8AC3E}">
        <p14:creationId xmlns:p14="http://schemas.microsoft.com/office/powerpoint/2010/main" val="1117399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DDBMS Components (1 of 2)</a:t>
            </a:r>
            <a:endParaRPr lang="zh-CN" altLang="en-US" dirty="0"/>
          </a:p>
        </p:txBody>
      </p:sp>
      <p:sp>
        <p:nvSpPr>
          <p:cNvPr id="3" name="Content Placeholder 2"/>
          <p:cNvSpPr>
            <a:spLocks noGrp="1"/>
          </p:cNvSpPr>
          <p:nvPr>
            <p:ph idx="1"/>
          </p:nvPr>
        </p:nvSpPr>
        <p:spPr/>
        <p:txBody>
          <a:bodyPr/>
          <a:lstStyle/>
          <a:p>
            <a:r>
              <a:rPr lang="en-US" altLang="en-US" dirty="0"/>
              <a:t>The DDBMS must include at least the following components:</a:t>
            </a:r>
          </a:p>
          <a:p>
            <a:pPr lvl="1"/>
            <a:r>
              <a:rPr lang="en-US" altLang="en-US" dirty="0"/>
              <a:t>Computer workstations or remote devices</a:t>
            </a:r>
          </a:p>
          <a:p>
            <a:pPr lvl="1"/>
            <a:r>
              <a:rPr lang="en-US" altLang="en-US" dirty="0"/>
              <a:t>Network hardware and software components</a:t>
            </a:r>
          </a:p>
          <a:p>
            <a:pPr lvl="1"/>
            <a:r>
              <a:rPr lang="en-US" altLang="en-US" dirty="0"/>
              <a:t>Communications media</a:t>
            </a:r>
          </a:p>
          <a:p>
            <a:pPr lvl="1"/>
            <a:r>
              <a:rPr lang="en-US" altLang="en-US" b="1" dirty="0"/>
              <a:t>Transaction processor (TP) </a:t>
            </a:r>
            <a:r>
              <a:rPr lang="en-US" altLang="en-US" dirty="0"/>
              <a:t>– the software component found in each computer or device that requests data (also known as the application processor or the transaction manager)</a:t>
            </a:r>
          </a:p>
          <a:p>
            <a:pPr lvl="1"/>
            <a:r>
              <a:rPr lang="en-US" altLang="en-US" b="1" dirty="0"/>
              <a:t>Data processor (DP) </a:t>
            </a:r>
            <a:r>
              <a:rPr lang="en-US" altLang="en-US" dirty="0"/>
              <a:t>or </a:t>
            </a:r>
            <a:r>
              <a:rPr lang="en-US" altLang="en-US" b="1" dirty="0"/>
              <a:t>data manager (DM) </a:t>
            </a:r>
            <a:r>
              <a:rPr lang="en-US" altLang="en-US" dirty="0"/>
              <a:t>– the software component residing on each computer or device that stores and retrieves data located at the site</a:t>
            </a:r>
          </a:p>
          <a:p>
            <a:endParaRPr lang="zh-CN" altLang="en-US" dirty="0"/>
          </a:p>
        </p:txBody>
      </p:sp>
    </p:spTree>
    <p:extLst>
      <p:ext uri="{BB962C8B-B14F-4D97-AF65-F5344CB8AC3E}">
        <p14:creationId xmlns:p14="http://schemas.microsoft.com/office/powerpoint/2010/main" val="3974858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DDBMS Components (2 of 2)</a:t>
            </a:r>
            <a:endParaRPr lang="zh-CN" altLang="en-US" dirty="0"/>
          </a:p>
        </p:txBody>
      </p:sp>
      <p:pic>
        <p:nvPicPr>
          <p:cNvPr id="5" name="Picture Placeholder 4" descr="The distributed database system components is explained with a note stating that each transaction processor or T P can access data on any data processor or D P, and each D P handles all requests for local data from any T P. The supporting figure shows three types of computers, a. with only T P b. with only D P and c. with both T P and D P, linked through a communications network. The two computers with D P are used by a dedicated data processor, while three computers with T P and D P are used by Mary, Peter and Chantal. The three computers with T P are used by Jose and Amy."/>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731540" y="1690692"/>
            <a:ext cx="5510408" cy="3429948"/>
          </a:xfrm>
        </p:spPr>
      </p:pic>
      <p:sp>
        <p:nvSpPr>
          <p:cNvPr id="4" name="Text Placeholder 3"/>
          <p:cNvSpPr>
            <a:spLocks noGrp="1"/>
          </p:cNvSpPr>
          <p:nvPr>
            <p:ph type="body" sz="quarter" idx="11"/>
          </p:nvPr>
        </p:nvSpPr>
        <p:spPr>
          <a:xfrm>
            <a:off x="7478972" y="5226627"/>
            <a:ext cx="3976406" cy="652193"/>
          </a:xfrm>
        </p:spPr>
        <p:txBody>
          <a:bodyPr/>
          <a:lstStyle/>
          <a:p>
            <a:r>
              <a:rPr lang="en-US" altLang="zh-CN" b="1" dirty="0"/>
              <a:t>Figure 12.5  </a:t>
            </a:r>
            <a:r>
              <a:rPr lang="en-US" altLang="zh-CN" dirty="0"/>
              <a:t>Distributed Database System Components</a:t>
            </a:r>
            <a:endParaRPr lang="zh-CN" altLang="en-US" dirty="0"/>
          </a:p>
        </p:txBody>
      </p:sp>
    </p:spTree>
    <p:extLst>
      <p:ext uri="{BB962C8B-B14F-4D97-AF65-F5344CB8AC3E}">
        <p14:creationId xmlns:p14="http://schemas.microsoft.com/office/powerpoint/2010/main" val="376360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12-1</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are the advantages of the DDBMS?</a:t>
            </a:r>
            <a:endParaRPr lang="zh-CN" altLang="zh-CN" sz="2400" dirty="0"/>
          </a:p>
        </p:txBody>
      </p:sp>
    </p:spTree>
    <p:extLst>
      <p:ext uri="{BB962C8B-B14F-4D97-AF65-F5344CB8AC3E}">
        <p14:creationId xmlns:p14="http://schemas.microsoft.com/office/powerpoint/2010/main" val="1704252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12-1: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are the advantages of the DDBMS?</a:t>
            </a:r>
            <a:endParaRPr lang="zh-CN" altLang="zh-CN" dirty="0"/>
          </a:p>
          <a:p>
            <a:r>
              <a:rPr lang="en-US" b="1" dirty="0"/>
              <a:t>Answer: </a:t>
            </a:r>
          </a:p>
          <a:p>
            <a:pPr lvl="1"/>
            <a:r>
              <a:rPr lang="en-US" altLang="zh-CN" sz="1600" dirty="0"/>
              <a:t>Data is located near the site of the greatest demand</a:t>
            </a:r>
            <a:endParaRPr lang="zh-CN" altLang="zh-CN" sz="1600" dirty="0"/>
          </a:p>
          <a:p>
            <a:pPr lvl="1"/>
            <a:r>
              <a:rPr lang="en-US" altLang="zh-CN" sz="1600" dirty="0"/>
              <a:t>Faster data access</a:t>
            </a:r>
            <a:endParaRPr lang="zh-CN" altLang="zh-CN" sz="1600" dirty="0"/>
          </a:p>
          <a:p>
            <a:pPr lvl="1"/>
            <a:r>
              <a:rPr lang="en-US" altLang="zh-CN" sz="1600" dirty="0"/>
              <a:t>Faster data processing</a:t>
            </a:r>
            <a:endParaRPr lang="zh-CN" altLang="zh-CN" sz="1600" dirty="0"/>
          </a:p>
          <a:p>
            <a:pPr lvl="1"/>
            <a:r>
              <a:rPr lang="en-US" altLang="zh-CN" sz="1600" dirty="0"/>
              <a:t>Improved communications</a:t>
            </a:r>
            <a:endParaRPr lang="zh-CN" altLang="zh-CN" sz="1600" dirty="0"/>
          </a:p>
          <a:p>
            <a:pPr lvl="1"/>
            <a:r>
              <a:rPr lang="en-US" altLang="zh-CN" sz="1600" dirty="0"/>
              <a:t>Reduced operating costs</a:t>
            </a:r>
            <a:endParaRPr lang="zh-CN" altLang="zh-CN" sz="1600" dirty="0"/>
          </a:p>
          <a:p>
            <a:pPr lvl="1"/>
            <a:r>
              <a:rPr lang="en-US" altLang="zh-CN" sz="1600" dirty="0"/>
              <a:t>User-friendly interface</a:t>
            </a:r>
            <a:endParaRPr lang="zh-CN" altLang="zh-CN" sz="1600" dirty="0"/>
          </a:p>
          <a:p>
            <a:pPr lvl="1"/>
            <a:r>
              <a:rPr lang="en-US" altLang="zh-CN" sz="1600" dirty="0"/>
              <a:t>Less danger of a single-point failure</a:t>
            </a:r>
            <a:endParaRPr lang="zh-CN" altLang="zh-CN" sz="1600" dirty="0"/>
          </a:p>
          <a:p>
            <a:pPr lvl="1"/>
            <a:r>
              <a:rPr lang="en-US" altLang="zh-CN" sz="1600" dirty="0"/>
              <a:t>Processor independence</a:t>
            </a:r>
            <a:endParaRPr lang="zh-CN" altLang="zh-CN" sz="1600" dirty="0"/>
          </a:p>
        </p:txBody>
      </p:sp>
    </p:spTree>
    <p:extLst>
      <p:ext uri="{BB962C8B-B14F-4D97-AF65-F5344CB8AC3E}">
        <p14:creationId xmlns:p14="http://schemas.microsoft.com/office/powerpoint/2010/main" val="1120506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Levels of Data and Process Distribution</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4479187"/>
              </p:ext>
            </p:extLst>
          </p:nvPr>
        </p:nvGraphicFramePr>
        <p:xfrm>
          <a:off x="782143" y="2675083"/>
          <a:ext cx="10627714" cy="2035068"/>
        </p:xfrm>
        <a:graphic>
          <a:graphicData uri="http://schemas.openxmlformats.org/drawingml/2006/table">
            <a:tbl>
              <a:tblPr firstRow="1" bandRow="1">
                <a:tableStyleId>{5C22544A-7EE6-4342-B048-85BDC9FD1C3A}</a:tableStyleId>
              </a:tblPr>
              <a:tblGrid>
                <a:gridCol w="2951020">
                  <a:extLst>
                    <a:ext uri="{9D8B030D-6E8A-4147-A177-3AD203B41FA5}">
                      <a16:colId xmlns:a16="http://schemas.microsoft.com/office/drawing/2014/main" val="20000"/>
                    </a:ext>
                  </a:extLst>
                </a:gridCol>
                <a:gridCol w="4134123">
                  <a:extLst>
                    <a:ext uri="{9D8B030D-6E8A-4147-A177-3AD203B41FA5}">
                      <a16:colId xmlns:a16="http://schemas.microsoft.com/office/drawing/2014/main" val="20001"/>
                    </a:ext>
                  </a:extLst>
                </a:gridCol>
                <a:gridCol w="3542571">
                  <a:extLst>
                    <a:ext uri="{9D8B030D-6E8A-4147-A177-3AD203B41FA5}">
                      <a16:colId xmlns:a16="http://schemas.microsoft.com/office/drawing/2014/main" val="20002"/>
                    </a:ext>
                  </a:extLst>
                </a:gridCol>
              </a:tblGrid>
              <a:tr h="377454">
                <a:tc>
                  <a:txBody>
                    <a:bodyPr/>
                    <a:lstStyle/>
                    <a:p>
                      <a:r>
                        <a:rPr lang="en-US" altLang="zh-CN" sz="1800" dirty="0"/>
                        <a:t>Table 12.2</a:t>
                      </a:r>
                      <a:endParaRPr lang="zh-CN" altLang="en-US" sz="1800" dirty="0"/>
                    </a:p>
                  </a:txBody>
                  <a:tcPr/>
                </a:tc>
                <a:tc>
                  <a:txBody>
                    <a:bodyPr/>
                    <a:lstStyle/>
                    <a:p>
                      <a:endParaRPr lang="zh-CN" altLang="en-US" sz="1800" dirty="0"/>
                    </a:p>
                  </a:txBody>
                  <a:tcPr>
                    <a:lnR w="12700" cap="flat" cmpd="sng" algn="ctr">
                      <a:solidFill>
                        <a:schemeClr val="accent1"/>
                      </a:solidFill>
                      <a:prstDash val="solid"/>
                      <a:round/>
                      <a:headEnd type="none" w="med" len="med"/>
                      <a:tailEnd type="none" w="med" len="med"/>
                    </a:lnR>
                  </a:tcPr>
                </a:tc>
                <a:tc>
                  <a:txBody>
                    <a:bodyPr/>
                    <a:lstStyle/>
                    <a:p>
                      <a:endParaRPr lang="zh-CN" altLang="en-US" dirty="0"/>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0"/>
                  </a:ext>
                </a:extLst>
              </a:tr>
              <a:tr h="377454">
                <a:tc>
                  <a:txBody>
                    <a:bodyPr/>
                    <a:lstStyle/>
                    <a:p>
                      <a:r>
                        <a:rPr lang="en-US" altLang="zh-CN" sz="1800" b="1" dirty="0"/>
                        <a:t>Advantages</a:t>
                      </a:r>
                      <a:endParaRPr lang="zh-CN" altLang="en-US" sz="1800" b="1" dirty="0"/>
                    </a:p>
                  </a:txBody>
                  <a:tcPr/>
                </a:tc>
                <a:tc>
                  <a:txBody>
                    <a:bodyPr/>
                    <a:lstStyle/>
                    <a:p>
                      <a:r>
                        <a:rPr lang="en-US" altLang="zh-CN" sz="1800" b="1" dirty="0"/>
                        <a:t>Single-Site</a:t>
                      </a:r>
                      <a:r>
                        <a:rPr lang="en-US" altLang="zh-CN" sz="1800" b="1" baseline="0" dirty="0"/>
                        <a:t> Data</a:t>
                      </a:r>
                      <a:endParaRPr lang="zh-CN" altLang="en-US" sz="1800" b="1" dirty="0"/>
                    </a:p>
                  </a:txBody>
                  <a:tcPr/>
                </a:tc>
                <a:tc>
                  <a:txBody>
                    <a:bodyPr/>
                    <a:lstStyle/>
                    <a:p>
                      <a:r>
                        <a:rPr lang="en-US" altLang="zh-CN" sz="1800" b="1" dirty="0"/>
                        <a:t>Multiple-Site</a:t>
                      </a:r>
                      <a:r>
                        <a:rPr lang="en-US" altLang="zh-CN" sz="1800" b="1" baseline="0" dirty="0"/>
                        <a:t> Data</a:t>
                      </a:r>
                      <a:endParaRPr lang="zh-CN" altLang="en-US" sz="1800" b="1" dirty="0"/>
                    </a:p>
                  </a:txBody>
                  <a:tcPr/>
                </a:tc>
                <a:extLst>
                  <a:ext uri="{0D108BD9-81ED-4DB2-BD59-A6C34878D82A}">
                    <a16:rowId xmlns:a16="http://schemas.microsoft.com/office/drawing/2014/main" val="10001"/>
                  </a:ext>
                </a:extLst>
              </a:tr>
              <a:tr h="377454">
                <a:tc>
                  <a:txBody>
                    <a:bodyPr/>
                    <a:lstStyle/>
                    <a:p>
                      <a:r>
                        <a:rPr lang="en-US" altLang="zh-CN" sz="1800" dirty="0"/>
                        <a:t>Single-site process</a:t>
                      </a:r>
                      <a:endParaRPr lang="zh-CN" altLang="en-US" sz="1800" dirty="0"/>
                    </a:p>
                  </a:txBody>
                  <a:tcPr/>
                </a:tc>
                <a:tc>
                  <a:txBody>
                    <a:bodyPr/>
                    <a:lstStyle/>
                    <a:p>
                      <a:r>
                        <a:rPr lang="en-US" altLang="zh-CN" sz="1800" dirty="0"/>
                        <a:t>Host DBMS</a:t>
                      </a:r>
                      <a:endParaRPr lang="zh-CN" altLang="en-US" sz="1800" dirty="0"/>
                    </a:p>
                  </a:txBody>
                  <a:tcPr/>
                </a:tc>
                <a:tc>
                  <a:txBody>
                    <a:bodyPr/>
                    <a:lstStyle/>
                    <a:p>
                      <a:r>
                        <a:rPr lang="en-US" altLang="zh-CN" sz="1800" dirty="0"/>
                        <a:t>Not applicable</a:t>
                      </a:r>
                      <a:r>
                        <a:rPr lang="en-US" altLang="zh-CN" sz="1800" baseline="0" dirty="0"/>
                        <a:t> (Requires multiple processes)</a:t>
                      </a:r>
                      <a:endParaRPr lang="zh-CN" altLang="en-US" sz="1800" dirty="0"/>
                    </a:p>
                  </a:txBody>
                  <a:tcPr/>
                </a:tc>
                <a:extLst>
                  <a:ext uri="{0D108BD9-81ED-4DB2-BD59-A6C34878D82A}">
                    <a16:rowId xmlns:a16="http://schemas.microsoft.com/office/drawing/2014/main" val="10002"/>
                  </a:ext>
                </a:extLst>
              </a:tr>
              <a:tr h="465355">
                <a:tc>
                  <a:txBody>
                    <a:bodyPr/>
                    <a:lstStyle/>
                    <a:p>
                      <a:r>
                        <a:rPr lang="en-US" altLang="zh-CN" sz="1800" dirty="0"/>
                        <a:t>Multiple-site process</a:t>
                      </a:r>
                      <a:endParaRPr lang="zh-CN" altLang="en-US" sz="1800" dirty="0"/>
                    </a:p>
                  </a:txBody>
                  <a:tcPr/>
                </a:tc>
                <a:tc>
                  <a:txBody>
                    <a:bodyPr/>
                    <a:lstStyle/>
                    <a:p>
                      <a:r>
                        <a:rPr lang="en-US" altLang="zh-CN" sz="1800" dirty="0"/>
                        <a:t>File Server</a:t>
                      </a:r>
                    </a:p>
                    <a:p>
                      <a:r>
                        <a:rPr lang="en-US" altLang="zh-CN" sz="1800" dirty="0"/>
                        <a:t>Client/server</a:t>
                      </a:r>
                      <a:r>
                        <a:rPr lang="en-US" altLang="zh-CN" sz="1800" baseline="0" dirty="0"/>
                        <a:t> DBMS (LAN DBMS)</a:t>
                      </a:r>
                      <a:endParaRPr lang="zh-CN" altLang="en-US" sz="1800" dirty="0"/>
                    </a:p>
                  </a:txBody>
                  <a:tcPr/>
                </a:tc>
                <a:tc>
                  <a:txBody>
                    <a:bodyPr/>
                    <a:lstStyle/>
                    <a:p>
                      <a:r>
                        <a:rPr lang="en-US" altLang="zh-CN" sz="1800" dirty="0"/>
                        <a:t>Fully distributed </a:t>
                      </a:r>
                    </a:p>
                    <a:p>
                      <a:r>
                        <a:rPr lang="en-US" altLang="zh-CN" sz="1800" dirty="0"/>
                        <a:t>Client/server</a:t>
                      </a:r>
                      <a:r>
                        <a:rPr lang="en-US" altLang="zh-CN" sz="1800" baseline="0" dirty="0"/>
                        <a:t> DDBMS</a:t>
                      </a:r>
                      <a:endParaRPr lang="zh-CN" altLang="en-US" sz="1800" dirty="0"/>
                    </a:p>
                  </a:txBody>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9AD5E777-0F72-45A0-CC53-1D30DB3191B9}"/>
              </a:ext>
            </a:extLst>
          </p:cNvPr>
          <p:cNvSpPr txBox="1"/>
          <p:nvPr/>
        </p:nvSpPr>
        <p:spPr>
          <a:xfrm>
            <a:off x="782143" y="2052320"/>
            <a:ext cx="10627713" cy="461665"/>
          </a:xfrm>
          <a:prstGeom prst="rect">
            <a:avLst/>
          </a:prstGeom>
          <a:noFill/>
        </p:spPr>
        <p:txBody>
          <a:bodyPr wrap="square" rtlCol="0">
            <a:spAutoFit/>
          </a:bodyPr>
          <a:lstStyle/>
          <a:p>
            <a:pPr algn="ctr"/>
            <a:r>
              <a:rPr lang="en-US" altLang="zh-CN" sz="2400" b="1" dirty="0">
                <a:latin typeface="+mn-lt"/>
              </a:rPr>
              <a:t>Database</a:t>
            </a:r>
            <a:r>
              <a:rPr lang="en-US" altLang="zh-CN" sz="2400" b="1" baseline="0" dirty="0">
                <a:latin typeface="+mn-lt"/>
              </a:rPr>
              <a:t> Systems: Levels of Data and Process Distribution</a:t>
            </a:r>
            <a:endParaRPr lang="zh-CN" altLang="en-US" sz="2400" b="1" dirty="0">
              <a:latin typeface="+mn-lt"/>
            </a:endParaRPr>
          </a:p>
        </p:txBody>
      </p:sp>
    </p:spTree>
    <p:extLst>
      <p:ext uri="{BB962C8B-B14F-4D97-AF65-F5344CB8AC3E}">
        <p14:creationId xmlns:p14="http://schemas.microsoft.com/office/powerpoint/2010/main" val="2396024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Single-Site Processing, Single-Site Data (1 of 2)</a:t>
            </a:r>
            <a:endParaRPr lang="zh-CN" altLang="en-US" dirty="0"/>
          </a:p>
        </p:txBody>
      </p:sp>
      <p:sp>
        <p:nvSpPr>
          <p:cNvPr id="3" name="Content Placeholder 2"/>
          <p:cNvSpPr>
            <a:spLocks noGrp="1"/>
          </p:cNvSpPr>
          <p:nvPr>
            <p:ph idx="1"/>
          </p:nvPr>
        </p:nvSpPr>
        <p:spPr/>
        <p:txBody>
          <a:bodyPr/>
          <a:lstStyle/>
          <a:p>
            <a:r>
              <a:rPr lang="en-US" altLang="en-US" dirty="0"/>
              <a:t>In the </a:t>
            </a:r>
            <a:r>
              <a:rPr lang="en-US" altLang="en-US" b="1" dirty="0"/>
              <a:t>single-site processing, single-site data (SPSD) </a:t>
            </a:r>
            <a:r>
              <a:rPr lang="en-US" altLang="en-US" dirty="0"/>
              <a:t>scenario, all processing is done on a single host computer</a:t>
            </a:r>
          </a:p>
          <a:p>
            <a:pPr lvl="1"/>
            <a:r>
              <a:rPr lang="en-US" altLang="en-US" dirty="0"/>
              <a:t>All data is stored on the host computer’s local disk</a:t>
            </a:r>
          </a:p>
          <a:p>
            <a:r>
              <a:rPr lang="en-US" altLang="en-US" dirty="0"/>
              <a:t>Processing cannot be done on the end user’s side of the system</a:t>
            </a:r>
          </a:p>
          <a:p>
            <a:r>
              <a:rPr lang="en-US" altLang="en-US" dirty="0"/>
              <a:t>The DBMS is accessed by terminals connected to the host computer</a:t>
            </a:r>
          </a:p>
          <a:p>
            <a:endParaRPr lang="zh-CN" altLang="en-US" dirty="0"/>
          </a:p>
        </p:txBody>
      </p:sp>
    </p:spTree>
    <p:extLst>
      <p:ext uri="{BB962C8B-B14F-4D97-AF65-F5344CB8AC3E}">
        <p14:creationId xmlns:p14="http://schemas.microsoft.com/office/powerpoint/2010/main" val="1948982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Single-Site Processing, Single-Site Data (2 of 2)</a:t>
            </a:r>
            <a:endParaRPr lang="zh-CN" altLang="en-US" dirty="0"/>
          </a:p>
        </p:txBody>
      </p:sp>
      <p:pic>
        <p:nvPicPr>
          <p:cNvPr id="5" name="Picture Placeholder 4" descr="Figure with database on host computer, handling both data storage and data processing. In the centralized single site data and single site processing, the D B M S is available only in the host computer. It can communicate with front end processors T 1, T 2 and T 3 through D S L or cable line. Here, T 1 and T 2 are dumb terminals while T 3 is a remote dumb terminal."/>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529101" y="2088186"/>
            <a:ext cx="5933442" cy="2941013"/>
          </a:xfrm>
        </p:spPr>
      </p:pic>
      <p:sp>
        <p:nvSpPr>
          <p:cNvPr id="4" name="Text Placeholder 3"/>
          <p:cNvSpPr>
            <a:spLocks noGrp="1"/>
          </p:cNvSpPr>
          <p:nvPr>
            <p:ph type="body" sz="quarter" idx="11"/>
          </p:nvPr>
        </p:nvSpPr>
        <p:spPr>
          <a:xfrm>
            <a:off x="7478972" y="5174673"/>
            <a:ext cx="3976406" cy="704147"/>
          </a:xfrm>
        </p:spPr>
        <p:txBody>
          <a:bodyPr/>
          <a:lstStyle/>
          <a:p>
            <a:r>
              <a:rPr lang="en-US" altLang="zh-CN" b="1" dirty="0"/>
              <a:t>Figure 12.6  </a:t>
            </a:r>
            <a:r>
              <a:rPr lang="en-US" altLang="zh-CN" dirty="0"/>
              <a:t>Single-Site Processing, Single-Site Data (Centralized)</a:t>
            </a:r>
            <a:endParaRPr lang="zh-CN" altLang="en-US" dirty="0"/>
          </a:p>
        </p:txBody>
      </p:sp>
    </p:spTree>
    <p:extLst>
      <p:ext uri="{BB962C8B-B14F-4D97-AF65-F5344CB8AC3E}">
        <p14:creationId xmlns:p14="http://schemas.microsoft.com/office/powerpoint/2010/main" val="1512655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Multiple-Site Processing, Single-Site Data (1 of 2)</a:t>
            </a:r>
            <a:endParaRPr lang="zh-CN" altLang="en-US" dirty="0"/>
          </a:p>
        </p:txBody>
      </p:sp>
      <p:sp>
        <p:nvSpPr>
          <p:cNvPr id="3" name="Content Placeholder 2"/>
          <p:cNvSpPr>
            <a:spLocks noGrp="1"/>
          </p:cNvSpPr>
          <p:nvPr>
            <p:ph idx="1"/>
          </p:nvPr>
        </p:nvSpPr>
        <p:spPr/>
        <p:txBody>
          <a:bodyPr/>
          <a:lstStyle/>
          <a:p>
            <a:r>
              <a:rPr lang="en-US" altLang="en-US" dirty="0"/>
              <a:t>Under the </a:t>
            </a:r>
            <a:r>
              <a:rPr lang="en-US" altLang="en-US" b="1" dirty="0"/>
              <a:t>multiple-site processing, single-site data (MPSD) </a:t>
            </a:r>
            <a:r>
              <a:rPr lang="en-US" altLang="en-US" dirty="0"/>
              <a:t>scenario, multiple processes run on different computers that share a single data repository</a:t>
            </a:r>
          </a:p>
          <a:p>
            <a:pPr lvl="1"/>
            <a:r>
              <a:rPr lang="en-US" altLang="en-US" dirty="0"/>
              <a:t>Typically, MPSD requires a network file server running conventional applications that are accessed through a network</a:t>
            </a:r>
          </a:p>
          <a:p>
            <a:r>
              <a:rPr lang="en-US" altLang="en-US" b="1" dirty="0"/>
              <a:t>Client/server architecture </a:t>
            </a:r>
            <a:r>
              <a:rPr lang="en-US" altLang="en-US" dirty="0"/>
              <a:t>is similar to that of the network file server except that all database processing is done at the server site, reducing network traffic</a:t>
            </a:r>
          </a:p>
          <a:p>
            <a:pPr lvl="1"/>
            <a:r>
              <a:rPr lang="en-US" altLang="en-US" dirty="0"/>
              <a:t>Reduces network traffic</a:t>
            </a:r>
          </a:p>
          <a:p>
            <a:r>
              <a:rPr lang="en-US" altLang="en-US" dirty="0"/>
              <a:t>Client/server system’s processing is distributed </a:t>
            </a:r>
          </a:p>
          <a:p>
            <a:pPr lvl="1"/>
            <a:r>
              <a:rPr lang="en-US" altLang="en-US" dirty="0"/>
              <a:t>This type of architecture is capable of supporting data at multiple sites</a:t>
            </a:r>
          </a:p>
          <a:p>
            <a:endParaRPr lang="zh-CN" altLang="en-US" dirty="0"/>
          </a:p>
        </p:txBody>
      </p:sp>
    </p:spTree>
    <p:extLst>
      <p:ext uri="{BB962C8B-B14F-4D97-AF65-F5344CB8AC3E}">
        <p14:creationId xmlns:p14="http://schemas.microsoft.com/office/powerpoint/2010/main" val="3364475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Multiple-Site Processing, Single-Site Data (2 of 2)</a:t>
            </a:r>
            <a:endParaRPr lang="zh-CN" altLang="en-US" dirty="0"/>
          </a:p>
        </p:txBody>
      </p:sp>
      <p:pic>
        <p:nvPicPr>
          <p:cNvPr id="5" name="Picture Placeholder 4" descr="Figure showing file server with data repository having D P connected through a communication network with three computers having T P. The computers are located at sites A, B and C respectively, implying a multiple site processing with single site data."/>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422603" y="2202486"/>
            <a:ext cx="6149310" cy="2838143"/>
          </a:xfrm>
        </p:spPr>
      </p:pic>
      <p:sp>
        <p:nvSpPr>
          <p:cNvPr id="4" name="Text Placeholder 3"/>
          <p:cNvSpPr>
            <a:spLocks noGrp="1"/>
          </p:cNvSpPr>
          <p:nvPr>
            <p:ph type="body" sz="quarter" idx="11"/>
          </p:nvPr>
        </p:nvSpPr>
        <p:spPr>
          <a:xfrm>
            <a:off x="7478972" y="5247409"/>
            <a:ext cx="3976406" cy="631411"/>
          </a:xfrm>
        </p:spPr>
        <p:txBody>
          <a:bodyPr/>
          <a:lstStyle/>
          <a:p>
            <a:r>
              <a:rPr lang="en-US" altLang="zh-CN" b="1" dirty="0"/>
              <a:t>Figure 12.7  </a:t>
            </a:r>
            <a:r>
              <a:rPr lang="en-US" altLang="zh-CN" dirty="0"/>
              <a:t>Multiple-Site Processing, Single-Site Data</a:t>
            </a:r>
            <a:endParaRPr lang="zh-CN" altLang="en-US" dirty="0"/>
          </a:p>
        </p:txBody>
      </p:sp>
    </p:spTree>
    <p:extLst>
      <p:ext uri="{BB962C8B-B14F-4D97-AF65-F5344CB8AC3E}">
        <p14:creationId xmlns:p14="http://schemas.microsoft.com/office/powerpoint/2010/main" val="4268587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Multiple-Site Processing, Multiple-Site Data (1 of 2)</a:t>
            </a:r>
            <a:endParaRPr lang="zh-CN" altLang="en-US" dirty="0"/>
          </a:p>
        </p:txBody>
      </p:sp>
      <p:sp>
        <p:nvSpPr>
          <p:cNvPr id="3" name="Content Placeholder 2"/>
          <p:cNvSpPr>
            <a:spLocks noGrp="1"/>
          </p:cNvSpPr>
          <p:nvPr>
            <p:ph idx="1"/>
          </p:nvPr>
        </p:nvSpPr>
        <p:spPr/>
        <p:txBody>
          <a:bodyPr/>
          <a:lstStyle/>
          <a:p>
            <a:r>
              <a:rPr lang="en-US" altLang="en-US" dirty="0"/>
              <a:t>The multiple-site processing multiple-site data (MPMD) scenario describes a fully distributed DBMS with support for multiple data processors and transaction processors at multiple sites</a:t>
            </a:r>
          </a:p>
          <a:p>
            <a:r>
              <a:rPr lang="en-US" altLang="en-US" dirty="0"/>
              <a:t>DDBMSs are classified as one of the following:</a:t>
            </a:r>
          </a:p>
          <a:p>
            <a:pPr lvl="1"/>
            <a:r>
              <a:rPr lang="en-US" altLang="en-US" b="1" dirty="0"/>
              <a:t>Homogeneous DDBMSs </a:t>
            </a:r>
            <a:r>
              <a:rPr lang="en-US" altLang="en-US" dirty="0"/>
              <a:t>integrate multiple instances of same DBMS over a network</a:t>
            </a:r>
          </a:p>
          <a:p>
            <a:pPr lvl="1"/>
            <a:r>
              <a:rPr lang="en-US" altLang="en-US" b="1" dirty="0"/>
              <a:t>Heterogeneous DDBMSs </a:t>
            </a:r>
            <a:r>
              <a:rPr lang="en-US" altLang="en-US" dirty="0"/>
              <a:t>integrate different types of DBMSs over a network</a:t>
            </a:r>
          </a:p>
          <a:p>
            <a:pPr lvl="1"/>
            <a:r>
              <a:rPr lang="en-US" altLang="en-US" dirty="0"/>
              <a:t>A </a:t>
            </a:r>
            <a:r>
              <a:rPr lang="en-US" altLang="en-US" b="1" dirty="0"/>
              <a:t>fully heterogeneous DDBMS </a:t>
            </a:r>
            <a:r>
              <a:rPr lang="en-US" altLang="en-US" dirty="0"/>
              <a:t>support different DBMSs, each supporting different data model running under different computer systems</a:t>
            </a:r>
          </a:p>
          <a:p>
            <a:endParaRPr lang="zh-CN" altLang="en-US" dirty="0"/>
          </a:p>
        </p:txBody>
      </p:sp>
    </p:spTree>
    <p:extLst>
      <p:ext uri="{BB962C8B-B14F-4D97-AF65-F5344CB8AC3E}">
        <p14:creationId xmlns:p14="http://schemas.microsoft.com/office/powerpoint/2010/main" val="1757394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Multiple-Site Processing, Multiple-Site Data (2 of 2)</a:t>
            </a:r>
            <a:endParaRPr lang="zh-CN" altLang="en-US" dirty="0"/>
          </a:p>
        </p:txBody>
      </p:sp>
      <p:sp>
        <p:nvSpPr>
          <p:cNvPr id="3" name="Content Placeholder 2"/>
          <p:cNvSpPr>
            <a:spLocks noGrp="1"/>
          </p:cNvSpPr>
          <p:nvPr>
            <p:ph idx="1"/>
          </p:nvPr>
        </p:nvSpPr>
        <p:spPr/>
        <p:txBody>
          <a:bodyPr/>
          <a:lstStyle/>
          <a:p>
            <a:r>
              <a:rPr lang="en-US" altLang="en-US" dirty="0"/>
              <a:t>A DDBMS is subject to the following restrictions:</a:t>
            </a:r>
          </a:p>
          <a:p>
            <a:pPr lvl="1"/>
            <a:r>
              <a:rPr lang="en-US" altLang="en-US" dirty="0"/>
              <a:t>Remote access is provided on a read-only basis and does not support write privileges</a:t>
            </a:r>
          </a:p>
          <a:p>
            <a:pPr lvl="1"/>
            <a:r>
              <a:rPr lang="en-US" altLang="en-US" dirty="0"/>
              <a:t>Restrictions are placed on the number of remote tables that may be accessed in a single transaction</a:t>
            </a:r>
          </a:p>
          <a:p>
            <a:pPr lvl="1"/>
            <a:r>
              <a:rPr lang="en-US" altLang="en-US" dirty="0"/>
              <a:t>Restrictions are placed on the number of distinct databases that may be accessed</a:t>
            </a:r>
          </a:p>
          <a:p>
            <a:pPr lvl="1"/>
            <a:r>
              <a:rPr lang="en-US" altLang="en-US" dirty="0"/>
              <a:t>Restrictions are placed on the database model that may be accessed</a:t>
            </a:r>
          </a:p>
          <a:p>
            <a:endParaRPr lang="zh-CN" altLang="en-US" dirty="0"/>
          </a:p>
        </p:txBody>
      </p:sp>
    </p:spTree>
    <p:extLst>
      <p:ext uri="{BB962C8B-B14F-4D97-AF65-F5344CB8AC3E}">
        <p14:creationId xmlns:p14="http://schemas.microsoft.com/office/powerpoint/2010/main" val="3019538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Distributed Database Transparency Features</a:t>
            </a:r>
            <a:endParaRPr lang="zh-CN" altLang="en-US" dirty="0"/>
          </a:p>
        </p:txBody>
      </p:sp>
      <p:sp>
        <p:nvSpPr>
          <p:cNvPr id="3" name="Content Placeholder 2"/>
          <p:cNvSpPr>
            <a:spLocks noGrp="1"/>
          </p:cNvSpPr>
          <p:nvPr>
            <p:ph idx="1"/>
          </p:nvPr>
        </p:nvSpPr>
        <p:spPr/>
        <p:txBody>
          <a:bodyPr/>
          <a:lstStyle/>
          <a:p>
            <a:r>
              <a:rPr lang="en-US" altLang="zh-CN" dirty="0"/>
              <a:t>The minimum desirable DDBMS transparency features include the following:</a:t>
            </a:r>
          </a:p>
          <a:p>
            <a:pPr lvl="1"/>
            <a:r>
              <a:rPr lang="en-US" altLang="zh-CN" b="1" dirty="0"/>
              <a:t>Distribution transparency </a:t>
            </a:r>
            <a:r>
              <a:rPr lang="en-US" altLang="zh-CN" dirty="0"/>
              <a:t>allows a distributed database to be treated as a single logical DB</a:t>
            </a:r>
          </a:p>
          <a:p>
            <a:pPr lvl="1"/>
            <a:r>
              <a:rPr lang="en-US" altLang="zh-CN" b="1" dirty="0"/>
              <a:t>Transaction transparency </a:t>
            </a:r>
            <a:r>
              <a:rPr lang="en-US" altLang="zh-CN" dirty="0"/>
              <a:t>allows a transaction to update data at more than one network site</a:t>
            </a:r>
          </a:p>
          <a:p>
            <a:pPr lvl="1"/>
            <a:r>
              <a:rPr lang="en-US" altLang="zh-CN" b="1" dirty="0"/>
              <a:t>Failure transparency </a:t>
            </a:r>
            <a:r>
              <a:rPr lang="en-US" altLang="zh-CN" dirty="0"/>
              <a:t>ensures that the system will continue to operate in the event of a network failure</a:t>
            </a:r>
          </a:p>
          <a:p>
            <a:pPr lvl="1"/>
            <a:r>
              <a:rPr lang="en-US" altLang="zh-CN" b="1" dirty="0"/>
              <a:t>Performance transparency </a:t>
            </a:r>
            <a:r>
              <a:rPr lang="en-US" altLang="zh-CN" dirty="0"/>
              <a:t>allows the system to perform as if it were a centralized DBMS</a:t>
            </a:r>
          </a:p>
          <a:p>
            <a:pPr lvl="1"/>
            <a:r>
              <a:rPr lang="en-US" altLang="zh-CN" b="1" dirty="0"/>
              <a:t>Heterogeneity transparency</a:t>
            </a:r>
            <a:r>
              <a:rPr lang="en-US" altLang="zh-CN" dirty="0"/>
              <a:t> allows the integration of different local DBMSs under a common, or global, schema</a:t>
            </a:r>
          </a:p>
          <a:p>
            <a:endParaRPr lang="zh-CN" altLang="en-US" dirty="0"/>
          </a:p>
        </p:txBody>
      </p:sp>
    </p:spTree>
    <p:extLst>
      <p:ext uri="{BB962C8B-B14F-4D97-AF65-F5344CB8AC3E}">
        <p14:creationId xmlns:p14="http://schemas.microsoft.com/office/powerpoint/2010/main" val="2926272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Distribution Transparency (1 of 2)</a:t>
            </a:r>
            <a:endParaRPr lang="zh-CN" altLang="en-US" dirty="0"/>
          </a:p>
        </p:txBody>
      </p:sp>
      <p:sp>
        <p:nvSpPr>
          <p:cNvPr id="3" name="Content Placeholder 2"/>
          <p:cNvSpPr>
            <a:spLocks noGrp="1"/>
          </p:cNvSpPr>
          <p:nvPr>
            <p:ph idx="1"/>
          </p:nvPr>
        </p:nvSpPr>
        <p:spPr/>
        <p:txBody>
          <a:bodyPr/>
          <a:lstStyle/>
          <a:p>
            <a:r>
              <a:rPr lang="en-US" altLang="en-US" dirty="0"/>
              <a:t>Distribution transparency allows management of physically dispersed database as if centralized</a:t>
            </a:r>
          </a:p>
          <a:p>
            <a:r>
              <a:rPr lang="en-US" altLang="en-US" dirty="0"/>
              <a:t>Three levels of distribution transparency are recognized: </a:t>
            </a:r>
          </a:p>
          <a:p>
            <a:pPr lvl="1"/>
            <a:r>
              <a:rPr lang="en-US" altLang="en-US" b="1" dirty="0"/>
              <a:t>Fragmentation transparency </a:t>
            </a:r>
            <a:r>
              <a:rPr lang="en-US" altLang="en-US" dirty="0"/>
              <a:t>allows a system to treat a distributed database as a single database even through it is divided into two or more fragments</a:t>
            </a:r>
          </a:p>
          <a:p>
            <a:pPr lvl="1"/>
            <a:r>
              <a:rPr lang="en-US" altLang="en-US" b="1" dirty="0"/>
              <a:t>Location transparency </a:t>
            </a:r>
            <a:r>
              <a:rPr lang="en-US" altLang="en-US" dirty="0"/>
              <a:t>exists when the end user or programmer must specify the database fragment names but does not need to specify where those fragments are located</a:t>
            </a:r>
          </a:p>
          <a:p>
            <a:pPr lvl="1"/>
            <a:r>
              <a:rPr lang="en-US" altLang="en-US" b="1" dirty="0"/>
              <a:t>Local mapping transparency </a:t>
            </a:r>
            <a:r>
              <a:rPr lang="en-US" altLang="en-US" dirty="0"/>
              <a:t>exists when the end user or programmer must specify both the fragment names and their locations</a:t>
            </a:r>
          </a:p>
        </p:txBody>
      </p:sp>
    </p:spTree>
    <p:extLst>
      <p:ext uri="{BB962C8B-B14F-4D97-AF65-F5344CB8AC3E}">
        <p14:creationId xmlns:p14="http://schemas.microsoft.com/office/powerpoint/2010/main" val="2847775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Distribution Transparency (2 of 2)</a:t>
            </a:r>
            <a:endParaRPr lang="zh-CN" altLang="en-US" dirty="0"/>
          </a:p>
        </p:txBody>
      </p:sp>
      <p:sp>
        <p:nvSpPr>
          <p:cNvPr id="3" name="Content Placeholder 2"/>
          <p:cNvSpPr>
            <a:spLocks noGrp="1"/>
          </p:cNvSpPr>
          <p:nvPr>
            <p:ph idx="1"/>
          </p:nvPr>
        </p:nvSpPr>
        <p:spPr/>
        <p:txBody>
          <a:bodyPr/>
          <a:lstStyle/>
          <a:p>
            <a:r>
              <a:rPr lang="en-US" altLang="en-US" dirty="0"/>
              <a:t>The </a:t>
            </a:r>
            <a:r>
              <a:rPr lang="en-US" altLang="en-US" b="1" dirty="0"/>
              <a:t>unique fragment </a:t>
            </a:r>
            <a:r>
              <a:rPr lang="en-US" altLang="en-US" dirty="0"/>
              <a:t>condition indicates that each row is unique, regardless of the fragment in which it is located</a:t>
            </a:r>
          </a:p>
          <a:p>
            <a:r>
              <a:rPr lang="en-US" altLang="en-US" dirty="0"/>
              <a:t>Distribution transparency is supported by a </a:t>
            </a:r>
            <a:r>
              <a:rPr lang="en-US" altLang="en-US" b="1" dirty="0"/>
              <a:t>distributed data dictionary (DDD) </a:t>
            </a:r>
            <a:r>
              <a:rPr lang="en-US" altLang="en-US" dirty="0"/>
              <a:t>or </a:t>
            </a:r>
            <a:r>
              <a:rPr lang="en-US" altLang="en-US" b="1" dirty="0"/>
              <a:t>distributed data catalog (DDC)</a:t>
            </a:r>
          </a:p>
          <a:p>
            <a:pPr lvl="1"/>
            <a:r>
              <a:rPr lang="en-US" altLang="en-US" dirty="0"/>
              <a:t>The DDC contains the description of the entire database as seen by the database administrator</a:t>
            </a:r>
          </a:p>
          <a:p>
            <a:r>
              <a:rPr lang="en-US" altLang="en-US" dirty="0"/>
              <a:t>The </a:t>
            </a:r>
            <a:r>
              <a:rPr lang="en-US" altLang="en-US" b="1" dirty="0"/>
              <a:t>distributed global schema </a:t>
            </a:r>
            <a:r>
              <a:rPr lang="en-US" altLang="en-US" dirty="0"/>
              <a:t>is the  common database schema to translate user requests into subqueries</a:t>
            </a:r>
          </a:p>
          <a:p>
            <a:endParaRPr lang="zh-CN" altLang="en-US" dirty="0"/>
          </a:p>
        </p:txBody>
      </p:sp>
    </p:spTree>
    <p:extLst>
      <p:ext uri="{BB962C8B-B14F-4D97-AF65-F5344CB8AC3E}">
        <p14:creationId xmlns:p14="http://schemas.microsoft.com/office/powerpoint/2010/main" val="2699271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Transaction Transparency</a:t>
            </a:r>
            <a:endParaRPr lang="zh-CN" altLang="en-US" dirty="0"/>
          </a:p>
        </p:txBody>
      </p:sp>
      <p:sp>
        <p:nvSpPr>
          <p:cNvPr id="3" name="Content Placeholder 2"/>
          <p:cNvSpPr>
            <a:spLocks noGrp="1"/>
          </p:cNvSpPr>
          <p:nvPr>
            <p:ph idx="1"/>
          </p:nvPr>
        </p:nvSpPr>
        <p:spPr/>
        <p:txBody>
          <a:bodyPr/>
          <a:lstStyle/>
          <a:p>
            <a:r>
              <a:rPr lang="en-US" altLang="en-US" dirty="0"/>
              <a:t>Transaction transparency is a DDBMS property that ensures database transactions will maintain the distributed database’s integrity and consistency</a:t>
            </a:r>
          </a:p>
          <a:p>
            <a:r>
              <a:rPr lang="en-US" altLang="en-US" dirty="0"/>
              <a:t>Transaction transparency ensures that the transaction will be completed only when all database sites involved complete their part of the transaction</a:t>
            </a:r>
          </a:p>
          <a:p>
            <a:r>
              <a:rPr lang="en-US" altLang="en-US" dirty="0"/>
              <a:t>Distributed database systems require complex mechanisms to manage transactions and e</a:t>
            </a:r>
            <a:r>
              <a:rPr lang="en-US" altLang="zh-CN" dirty="0"/>
              <a:t>nsure the database’s consistency and integrity</a:t>
            </a:r>
            <a:endParaRPr lang="en-US" altLang="en-US" dirty="0"/>
          </a:p>
          <a:p>
            <a:endParaRPr lang="zh-CN" altLang="en-US" dirty="0"/>
          </a:p>
        </p:txBody>
      </p:sp>
    </p:spTree>
    <p:extLst>
      <p:ext uri="{BB962C8B-B14F-4D97-AF65-F5344CB8AC3E}">
        <p14:creationId xmlns:p14="http://schemas.microsoft.com/office/powerpoint/2010/main" val="2683683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Distributed Requests and Distributed Transactions</a:t>
            </a:r>
            <a:endParaRPr lang="zh-CN" altLang="en-US" dirty="0"/>
          </a:p>
        </p:txBody>
      </p:sp>
      <p:sp>
        <p:nvSpPr>
          <p:cNvPr id="3" name="Content Placeholder 2"/>
          <p:cNvSpPr>
            <a:spLocks noGrp="1"/>
          </p:cNvSpPr>
          <p:nvPr>
            <p:ph idx="1"/>
          </p:nvPr>
        </p:nvSpPr>
        <p:spPr/>
        <p:txBody>
          <a:bodyPr/>
          <a:lstStyle/>
          <a:p>
            <a:r>
              <a:rPr lang="en-US" altLang="zh-CN" dirty="0"/>
              <a:t>A </a:t>
            </a:r>
            <a:r>
              <a:rPr lang="en-US" altLang="zh-CN" b="1" dirty="0"/>
              <a:t>remote request </a:t>
            </a:r>
            <a:r>
              <a:rPr lang="en-US" altLang="zh-CN" dirty="0"/>
              <a:t>lets a single SQL statement access the data processed by a single remote database processor</a:t>
            </a:r>
          </a:p>
          <a:p>
            <a:r>
              <a:rPr lang="en-US" altLang="zh-CN" dirty="0"/>
              <a:t>A </a:t>
            </a:r>
            <a:r>
              <a:rPr lang="en-US" altLang="zh-CN" b="1" dirty="0"/>
              <a:t>remote transaction </a:t>
            </a:r>
            <a:r>
              <a:rPr lang="en-US" altLang="zh-CN" dirty="0"/>
              <a:t>accesses data at single remote site </a:t>
            </a:r>
          </a:p>
          <a:p>
            <a:r>
              <a:rPr lang="en-US" altLang="zh-CN" dirty="0"/>
              <a:t>A </a:t>
            </a:r>
            <a:r>
              <a:rPr lang="en-US" altLang="zh-CN" b="1" dirty="0"/>
              <a:t>distributed transaction </a:t>
            </a:r>
            <a:r>
              <a:rPr lang="en-US" altLang="zh-CN" dirty="0"/>
              <a:t>is a database transaction that accesses data in several remote data processors (DPs) in a distributed database </a:t>
            </a:r>
          </a:p>
          <a:p>
            <a:r>
              <a:rPr lang="en-US" altLang="zh-CN" dirty="0"/>
              <a:t>A </a:t>
            </a:r>
            <a:r>
              <a:rPr lang="en-US" altLang="zh-CN" b="1" dirty="0"/>
              <a:t>distributed request </a:t>
            </a:r>
            <a:r>
              <a:rPr lang="en-US" altLang="zh-CN" dirty="0"/>
              <a:t>lets a single SQL statement reference data at several DP sites</a:t>
            </a:r>
          </a:p>
          <a:p>
            <a:endParaRPr lang="zh-CN" altLang="en-US" dirty="0"/>
          </a:p>
        </p:txBody>
      </p:sp>
    </p:spTree>
    <p:extLst>
      <p:ext uri="{BB962C8B-B14F-4D97-AF65-F5344CB8AC3E}">
        <p14:creationId xmlns:p14="http://schemas.microsoft.com/office/powerpoint/2010/main" val="1524418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Distributed Concurrency Control</a:t>
            </a:r>
            <a:endParaRPr lang="zh-CN" altLang="en-US" dirty="0"/>
          </a:p>
        </p:txBody>
      </p:sp>
      <p:sp>
        <p:nvSpPr>
          <p:cNvPr id="3" name="Content Placeholder 2"/>
          <p:cNvSpPr>
            <a:spLocks noGrp="1"/>
          </p:cNvSpPr>
          <p:nvPr>
            <p:ph idx="1"/>
          </p:nvPr>
        </p:nvSpPr>
        <p:spPr/>
        <p:txBody>
          <a:bodyPr/>
          <a:lstStyle/>
          <a:p>
            <a:r>
              <a:rPr lang="en-US" altLang="en-US" dirty="0"/>
              <a:t>Concurrency control is especially important in distributed databases environment</a:t>
            </a:r>
          </a:p>
          <a:p>
            <a:pPr lvl="1"/>
            <a:r>
              <a:rPr lang="en-US" altLang="en-US" dirty="0"/>
              <a:t>Multi-site, multiple-process operations are more likely to create inconsistencies and deadlocked transactions</a:t>
            </a:r>
          </a:p>
          <a:p>
            <a:r>
              <a:rPr lang="en-US" altLang="en-US" dirty="0"/>
              <a:t>The solution to inconsistent database is a two-phase commit protocol</a:t>
            </a:r>
          </a:p>
          <a:p>
            <a:endParaRPr lang="zh-CN" altLang="en-US" dirty="0"/>
          </a:p>
        </p:txBody>
      </p:sp>
    </p:spTree>
    <p:extLst>
      <p:ext uri="{BB962C8B-B14F-4D97-AF65-F5344CB8AC3E}">
        <p14:creationId xmlns:p14="http://schemas.microsoft.com/office/powerpoint/2010/main" val="3890702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Two-Phase Commit Protocol</a:t>
            </a:r>
            <a:endParaRPr lang="zh-CN" altLang="en-US" dirty="0"/>
          </a:p>
        </p:txBody>
      </p:sp>
      <p:sp>
        <p:nvSpPr>
          <p:cNvPr id="3" name="Content Placeholder 2"/>
          <p:cNvSpPr>
            <a:spLocks noGrp="1"/>
          </p:cNvSpPr>
          <p:nvPr>
            <p:ph idx="1"/>
          </p:nvPr>
        </p:nvSpPr>
        <p:spPr/>
        <p:txBody>
          <a:bodyPr/>
          <a:lstStyle/>
          <a:p>
            <a:r>
              <a:rPr lang="en-US" altLang="en-US" dirty="0"/>
              <a:t>The </a:t>
            </a:r>
            <a:r>
              <a:rPr lang="en-US" altLang="en-US" b="1" dirty="0"/>
              <a:t>two-phase commit protocol (2PC) </a:t>
            </a:r>
            <a:r>
              <a:rPr lang="en-US" altLang="en-US" dirty="0"/>
              <a:t>guarantees that if a portion of a transaction operation cannot be committed, all changes made at the other sites will be undone </a:t>
            </a:r>
          </a:p>
          <a:p>
            <a:r>
              <a:rPr lang="en-US" altLang="en-US" dirty="0"/>
              <a:t>2PC requires each DP’s transaction log entry be written before the database fragment is updated</a:t>
            </a:r>
          </a:p>
          <a:p>
            <a:r>
              <a:rPr lang="en-US" altLang="en-US" dirty="0"/>
              <a:t>The </a:t>
            </a:r>
            <a:r>
              <a:rPr lang="en-US" altLang="en-US" b="1" dirty="0"/>
              <a:t>DO-UNDO-REDO protocol </a:t>
            </a:r>
            <a:r>
              <a:rPr lang="en-US" altLang="en-US" dirty="0"/>
              <a:t>is used by the DP to roll transactions back and forward with the help of the system’s transaction log entries</a:t>
            </a:r>
          </a:p>
          <a:p>
            <a:r>
              <a:rPr lang="en-US" altLang="en-US" dirty="0"/>
              <a:t>The </a:t>
            </a:r>
            <a:r>
              <a:rPr lang="en-US" altLang="en-US" b="1" dirty="0"/>
              <a:t>write-ahead protocol </a:t>
            </a:r>
            <a:r>
              <a:rPr lang="en-US" altLang="en-US" dirty="0"/>
              <a:t>forces the log entry to be written to permanent storage before actual operation takes place </a:t>
            </a:r>
          </a:p>
          <a:p>
            <a:r>
              <a:rPr lang="en-US" altLang="en-US" dirty="0"/>
              <a:t>Two-phase commit protocol defines operations between </a:t>
            </a:r>
            <a:r>
              <a:rPr lang="en-US" altLang="en-US" b="1" dirty="0"/>
              <a:t>coordinator</a:t>
            </a:r>
            <a:r>
              <a:rPr lang="en-US" altLang="en-US" dirty="0"/>
              <a:t> and one or more </a:t>
            </a:r>
            <a:r>
              <a:rPr lang="en-US" altLang="en-US" b="1" dirty="0"/>
              <a:t>subordinates</a:t>
            </a:r>
          </a:p>
          <a:p>
            <a:pPr marL="0" indent="0">
              <a:buNone/>
            </a:pPr>
            <a:endParaRPr lang="zh-CN" altLang="en-US" dirty="0"/>
          </a:p>
        </p:txBody>
      </p:sp>
    </p:spTree>
    <p:extLst>
      <p:ext uri="{BB962C8B-B14F-4D97-AF65-F5344CB8AC3E}">
        <p14:creationId xmlns:p14="http://schemas.microsoft.com/office/powerpoint/2010/main" val="3095861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12-2</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To which transparency feature are the query optimization functions related?</a:t>
            </a:r>
            <a:endParaRPr lang="zh-CN" altLang="zh-CN" sz="2400" dirty="0"/>
          </a:p>
        </p:txBody>
      </p:sp>
    </p:spTree>
    <p:extLst>
      <p:ext uri="{BB962C8B-B14F-4D97-AF65-F5344CB8AC3E}">
        <p14:creationId xmlns:p14="http://schemas.microsoft.com/office/powerpoint/2010/main" val="698815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12-2: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To which transparency feature are the query optimization functions related?</a:t>
            </a:r>
            <a:endParaRPr lang="zh-CN" altLang="zh-CN" dirty="0"/>
          </a:p>
          <a:p>
            <a:r>
              <a:rPr lang="en-US" b="1" dirty="0"/>
              <a:t>Answer: </a:t>
            </a:r>
            <a:r>
              <a:rPr lang="en-US" altLang="zh-CN" dirty="0"/>
              <a:t>Query‑optimization functions are associated with the performance transparency features of a DDBMS. In a DDBMS the query‑optimization routines are more complicated because the DDBMS must decide </a:t>
            </a:r>
            <a:r>
              <a:rPr lang="en-US" altLang="zh-CN" i="1" dirty="0"/>
              <a:t>where and which fragment</a:t>
            </a:r>
            <a:r>
              <a:rPr lang="en-US" altLang="zh-CN" dirty="0"/>
              <a:t> of the database to access. Data fragments are stored at several sites, and the data fragments are replicated at several sites. </a:t>
            </a:r>
            <a:endParaRPr lang="zh-CN" altLang="zh-CN" dirty="0"/>
          </a:p>
        </p:txBody>
      </p:sp>
    </p:spTree>
    <p:extLst>
      <p:ext uri="{BB962C8B-B14F-4D97-AF65-F5344CB8AC3E}">
        <p14:creationId xmlns:p14="http://schemas.microsoft.com/office/powerpoint/2010/main" val="2420086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Performance and Failure Transparency (1 of 2)</a:t>
            </a:r>
            <a:endParaRPr lang="zh-CN" altLang="en-US" dirty="0"/>
          </a:p>
        </p:txBody>
      </p:sp>
      <p:sp>
        <p:nvSpPr>
          <p:cNvPr id="3" name="Content Placeholder 2"/>
          <p:cNvSpPr>
            <a:spLocks noGrp="1"/>
          </p:cNvSpPr>
          <p:nvPr>
            <p:ph idx="1"/>
          </p:nvPr>
        </p:nvSpPr>
        <p:spPr/>
        <p:txBody>
          <a:bodyPr/>
          <a:lstStyle/>
          <a:p>
            <a:r>
              <a:rPr lang="en-US" altLang="en-US" dirty="0"/>
              <a:t>Performance transparency allows a DDBMS to perform as if it were a centralized database</a:t>
            </a:r>
          </a:p>
          <a:p>
            <a:r>
              <a:rPr lang="en-US" altLang="en-US" dirty="0"/>
              <a:t>Failure transparency ensures the system will operate in case of network failure</a:t>
            </a:r>
          </a:p>
          <a:p>
            <a:r>
              <a:rPr lang="en-US" altLang="en-US" dirty="0"/>
              <a:t>The objective of query optimization is to minimize total costs associated with the execution of a request</a:t>
            </a:r>
          </a:p>
          <a:p>
            <a:r>
              <a:rPr lang="en-US" altLang="en-US" dirty="0"/>
              <a:t>The costs associated with a request are a function of the following:</a:t>
            </a:r>
          </a:p>
          <a:p>
            <a:pPr lvl="1"/>
            <a:r>
              <a:rPr lang="en-US" altLang="en-US" dirty="0"/>
              <a:t>Access time (I/O) cost involved in accessing data from multiple remote sites</a:t>
            </a:r>
          </a:p>
          <a:p>
            <a:pPr lvl="1"/>
            <a:r>
              <a:rPr lang="en-US" altLang="en-US" dirty="0"/>
              <a:t>Communication costs associated with data transmission</a:t>
            </a:r>
          </a:p>
          <a:p>
            <a:pPr lvl="1"/>
            <a:r>
              <a:rPr lang="en-US" altLang="en-US" dirty="0"/>
              <a:t>CPU time cost associated with the processing overhead of managing distributed transactions</a:t>
            </a:r>
          </a:p>
          <a:p>
            <a:endParaRPr lang="zh-CN" altLang="en-US" dirty="0"/>
          </a:p>
        </p:txBody>
      </p:sp>
    </p:spTree>
    <p:extLst>
      <p:ext uri="{BB962C8B-B14F-4D97-AF65-F5344CB8AC3E}">
        <p14:creationId xmlns:p14="http://schemas.microsoft.com/office/powerpoint/2010/main" val="1583004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Performance and Failure Transparency (2 of 2)</a:t>
            </a:r>
            <a:endParaRPr lang="zh-CN" altLang="en-US" dirty="0"/>
          </a:p>
        </p:txBody>
      </p:sp>
      <p:sp>
        <p:nvSpPr>
          <p:cNvPr id="3" name="Content Placeholder 2"/>
          <p:cNvSpPr>
            <a:spLocks noGrp="1"/>
          </p:cNvSpPr>
          <p:nvPr>
            <p:ph idx="1"/>
          </p:nvPr>
        </p:nvSpPr>
        <p:spPr/>
        <p:txBody>
          <a:bodyPr/>
          <a:lstStyle/>
          <a:p>
            <a:r>
              <a:rPr lang="en-US" altLang="en-US" dirty="0"/>
              <a:t>The following are considerations for resolving data requests in a distributed data environment:</a:t>
            </a:r>
          </a:p>
          <a:p>
            <a:pPr lvl="1"/>
            <a:r>
              <a:rPr lang="en-US" altLang="en-US" dirty="0"/>
              <a:t>Data distribution and data replication</a:t>
            </a:r>
          </a:p>
          <a:p>
            <a:pPr lvl="2"/>
            <a:r>
              <a:rPr lang="en-US" altLang="en-US" b="1" dirty="0"/>
              <a:t>Replica transparency </a:t>
            </a:r>
            <a:r>
              <a:rPr lang="en-US" altLang="en-US" dirty="0"/>
              <a:t>refers to the  DDBMS’s ability to hide multiple copies of data from the user</a:t>
            </a:r>
          </a:p>
          <a:p>
            <a:pPr lvl="1"/>
            <a:r>
              <a:rPr lang="en-US" altLang="en-US" dirty="0"/>
              <a:t>Network and node availability</a:t>
            </a:r>
          </a:p>
          <a:p>
            <a:pPr lvl="2"/>
            <a:r>
              <a:rPr lang="en-US" altLang="en-US" b="1" dirty="0"/>
              <a:t>Network latency </a:t>
            </a:r>
            <a:r>
              <a:rPr lang="en-US" altLang="en-US" dirty="0"/>
              <a:t>is the delay imposed by the amount of time required for a data packet to make a round trip</a:t>
            </a:r>
          </a:p>
          <a:p>
            <a:pPr lvl="2"/>
            <a:r>
              <a:rPr lang="en-US" altLang="en-US" b="1" dirty="0"/>
              <a:t>Network partitioning </a:t>
            </a:r>
            <a:r>
              <a:rPr lang="en-US" altLang="en-US" dirty="0"/>
              <a:t>is the delay imposed when nodes become suddenly unavailable due to a network failure</a:t>
            </a:r>
          </a:p>
          <a:p>
            <a:endParaRPr lang="zh-CN" altLang="en-US" dirty="0"/>
          </a:p>
        </p:txBody>
      </p:sp>
    </p:spTree>
    <p:extLst>
      <p:ext uri="{BB962C8B-B14F-4D97-AF65-F5344CB8AC3E}">
        <p14:creationId xmlns:p14="http://schemas.microsoft.com/office/powerpoint/2010/main" val="27729914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Distributed Database Design</a:t>
            </a:r>
            <a:endParaRPr lang="zh-CN" altLang="en-US" dirty="0"/>
          </a:p>
        </p:txBody>
      </p:sp>
      <p:sp>
        <p:nvSpPr>
          <p:cNvPr id="3" name="Content Placeholder 2"/>
          <p:cNvSpPr>
            <a:spLocks noGrp="1"/>
          </p:cNvSpPr>
          <p:nvPr>
            <p:ph idx="1"/>
          </p:nvPr>
        </p:nvSpPr>
        <p:spPr/>
        <p:txBody>
          <a:bodyPr/>
          <a:lstStyle/>
          <a:p>
            <a:r>
              <a:rPr lang="en-US" altLang="zh-CN" dirty="0"/>
              <a:t>The design of a distributed database introduces three new issues:</a:t>
            </a:r>
          </a:p>
          <a:p>
            <a:pPr lvl="1"/>
            <a:r>
              <a:rPr lang="en-US" altLang="zh-CN" dirty="0"/>
              <a:t>How to partition database into fragments</a:t>
            </a:r>
          </a:p>
          <a:p>
            <a:pPr lvl="1"/>
            <a:r>
              <a:rPr lang="en-US" altLang="zh-CN" dirty="0"/>
              <a:t>Which fragments to replicate</a:t>
            </a:r>
          </a:p>
          <a:p>
            <a:pPr lvl="1"/>
            <a:r>
              <a:rPr lang="en-US" altLang="zh-CN" dirty="0"/>
              <a:t>Where to locate those fragments and replicas</a:t>
            </a:r>
          </a:p>
          <a:p>
            <a:endParaRPr lang="zh-CN" altLang="en-US" dirty="0"/>
          </a:p>
        </p:txBody>
      </p:sp>
    </p:spTree>
    <p:extLst>
      <p:ext uri="{BB962C8B-B14F-4D97-AF65-F5344CB8AC3E}">
        <p14:creationId xmlns:p14="http://schemas.microsoft.com/office/powerpoint/2010/main" val="3536511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Fragmentation</a:t>
            </a:r>
            <a:endParaRPr lang="zh-CN" altLang="en-US" dirty="0"/>
          </a:p>
        </p:txBody>
      </p:sp>
      <p:sp>
        <p:nvSpPr>
          <p:cNvPr id="3" name="Content Placeholder 2"/>
          <p:cNvSpPr>
            <a:spLocks noGrp="1"/>
          </p:cNvSpPr>
          <p:nvPr>
            <p:ph idx="1"/>
          </p:nvPr>
        </p:nvSpPr>
        <p:spPr/>
        <p:txBody>
          <a:bodyPr/>
          <a:lstStyle/>
          <a:p>
            <a:r>
              <a:rPr lang="en-US" altLang="en-US" b="1" dirty="0"/>
              <a:t>Data fragmentation </a:t>
            </a:r>
            <a:r>
              <a:rPr lang="en-US" altLang="en-US" dirty="0"/>
              <a:t>allows you to break a single object into two or more segments, or fragments</a:t>
            </a:r>
          </a:p>
          <a:p>
            <a:pPr lvl="1"/>
            <a:r>
              <a:rPr lang="en-US" altLang="en-US" dirty="0"/>
              <a:t>Information about data fragmentation is stored in distributed data catalog (DDC)</a:t>
            </a:r>
          </a:p>
          <a:p>
            <a:r>
              <a:rPr lang="en-US" altLang="en-US" dirty="0"/>
              <a:t>Data fragmentation strategies include the following:</a:t>
            </a:r>
          </a:p>
          <a:p>
            <a:pPr lvl="1"/>
            <a:r>
              <a:rPr lang="en-US" altLang="en-US" b="1" dirty="0"/>
              <a:t>Horizontal fragmentation </a:t>
            </a:r>
            <a:r>
              <a:rPr lang="en-US" altLang="en-US" dirty="0"/>
              <a:t>refers to the division of a relation into subsets (fragments) of tuples (rows)</a:t>
            </a:r>
          </a:p>
          <a:p>
            <a:pPr lvl="1"/>
            <a:r>
              <a:rPr lang="en-US" altLang="en-US" b="1" dirty="0"/>
              <a:t>Vertical fragmentation </a:t>
            </a:r>
            <a:r>
              <a:rPr lang="en-US" altLang="en-US" dirty="0"/>
              <a:t>refers to the division of a relation into attribute (column) subsets</a:t>
            </a:r>
          </a:p>
          <a:p>
            <a:pPr lvl="1"/>
            <a:r>
              <a:rPr lang="en-US" altLang="en-US" b="1" dirty="0"/>
              <a:t>Mixed fragmentation </a:t>
            </a:r>
            <a:r>
              <a:rPr lang="en-US" altLang="en-US" dirty="0"/>
              <a:t>refers to a combination of horizontal and vertical strategies</a:t>
            </a:r>
          </a:p>
          <a:p>
            <a:endParaRPr lang="zh-CN" altLang="en-US" dirty="0"/>
          </a:p>
        </p:txBody>
      </p:sp>
    </p:spTree>
    <p:extLst>
      <p:ext uri="{BB962C8B-B14F-4D97-AF65-F5344CB8AC3E}">
        <p14:creationId xmlns:p14="http://schemas.microsoft.com/office/powerpoint/2010/main" val="671964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Replication (1 of 2)</a:t>
            </a:r>
            <a:endParaRPr lang="zh-CN" altLang="en-US" dirty="0"/>
          </a:p>
        </p:txBody>
      </p:sp>
      <p:sp>
        <p:nvSpPr>
          <p:cNvPr id="3" name="Content Placeholder 2"/>
          <p:cNvSpPr>
            <a:spLocks noGrp="1"/>
          </p:cNvSpPr>
          <p:nvPr>
            <p:ph idx="1"/>
          </p:nvPr>
        </p:nvSpPr>
        <p:spPr/>
        <p:txBody>
          <a:bodyPr/>
          <a:lstStyle/>
          <a:p>
            <a:r>
              <a:rPr lang="en-US" altLang="en-US" b="1" dirty="0"/>
              <a:t>Data replication </a:t>
            </a:r>
            <a:r>
              <a:rPr lang="en-US" altLang="en-US" dirty="0"/>
              <a:t>refers to the storage of data copies at multiple sites served by a computer network</a:t>
            </a:r>
          </a:p>
          <a:p>
            <a:r>
              <a:rPr lang="en-US" altLang="en-US" dirty="0"/>
              <a:t>Replicated data is subject to the </a:t>
            </a:r>
            <a:r>
              <a:rPr lang="en-US" altLang="en-US" b="1" dirty="0"/>
              <a:t>mutual consistency rule</a:t>
            </a:r>
            <a:r>
              <a:rPr lang="en-US" altLang="en-US" dirty="0"/>
              <a:t>, which requires all copies of data fragments be identical</a:t>
            </a:r>
          </a:p>
          <a:p>
            <a:r>
              <a:rPr lang="en-US" altLang="en-US" dirty="0"/>
              <a:t>The following are two styles of replication:</a:t>
            </a:r>
          </a:p>
          <a:p>
            <a:pPr lvl="1"/>
            <a:r>
              <a:rPr lang="en-US" altLang="en-US" dirty="0"/>
              <a:t>Push replication focuses on maintaining data consistency</a:t>
            </a:r>
          </a:p>
          <a:p>
            <a:pPr lvl="1"/>
            <a:r>
              <a:rPr lang="en-US" altLang="en-US" dirty="0"/>
              <a:t>Pull replication focuses on maintaining data availability and allows for temporary data inconsistencies</a:t>
            </a:r>
          </a:p>
          <a:p>
            <a:endParaRPr lang="zh-CN" altLang="en-US" dirty="0"/>
          </a:p>
        </p:txBody>
      </p:sp>
    </p:spTree>
    <p:extLst>
      <p:ext uri="{BB962C8B-B14F-4D97-AF65-F5344CB8AC3E}">
        <p14:creationId xmlns:p14="http://schemas.microsoft.com/office/powerpoint/2010/main" val="735883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Replication (2 of 2)</a:t>
            </a:r>
            <a:endParaRPr lang="zh-CN" altLang="en-US" dirty="0"/>
          </a:p>
        </p:txBody>
      </p:sp>
      <p:sp>
        <p:nvSpPr>
          <p:cNvPr id="3" name="Content Placeholder 2"/>
          <p:cNvSpPr>
            <a:spLocks noGrp="1"/>
          </p:cNvSpPr>
          <p:nvPr>
            <p:ph idx="1"/>
          </p:nvPr>
        </p:nvSpPr>
        <p:spPr/>
        <p:txBody>
          <a:bodyPr/>
          <a:lstStyle/>
          <a:p>
            <a:r>
              <a:rPr lang="en-US" altLang="zh-CN" dirty="0"/>
              <a:t>Data replication scenarios include the following:</a:t>
            </a:r>
          </a:p>
          <a:p>
            <a:pPr lvl="1"/>
            <a:r>
              <a:rPr lang="en-US" altLang="zh-CN" dirty="0"/>
              <a:t>A fully replicated database stores multiple copies of each database fragment at multiple sites</a:t>
            </a:r>
          </a:p>
          <a:p>
            <a:pPr lvl="1"/>
            <a:r>
              <a:rPr lang="en-US" altLang="zh-CN" dirty="0"/>
              <a:t>A partially replicated database stores multiple copies of some database fragments at multiple sites</a:t>
            </a:r>
          </a:p>
          <a:p>
            <a:pPr lvl="1"/>
            <a:r>
              <a:rPr lang="en-US" altLang="zh-CN" dirty="0"/>
              <a:t>An unreplicated database stores each database fragment at a single site</a:t>
            </a:r>
          </a:p>
          <a:p>
            <a:endParaRPr lang="zh-CN" altLang="en-US" dirty="0"/>
          </a:p>
        </p:txBody>
      </p:sp>
    </p:spTree>
    <p:extLst>
      <p:ext uri="{BB962C8B-B14F-4D97-AF65-F5344CB8AC3E}">
        <p14:creationId xmlns:p14="http://schemas.microsoft.com/office/powerpoint/2010/main" val="493573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Allocation</a:t>
            </a:r>
            <a:endParaRPr lang="zh-CN" altLang="en-US" dirty="0"/>
          </a:p>
        </p:txBody>
      </p:sp>
      <p:sp>
        <p:nvSpPr>
          <p:cNvPr id="3" name="Content Placeholder 2"/>
          <p:cNvSpPr>
            <a:spLocks noGrp="1"/>
          </p:cNvSpPr>
          <p:nvPr>
            <p:ph idx="1"/>
          </p:nvPr>
        </p:nvSpPr>
        <p:spPr/>
        <p:txBody>
          <a:bodyPr/>
          <a:lstStyle/>
          <a:p>
            <a:r>
              <a:rPr lang="en-US" altLang="zh-CN" b="1" dirty="0"/>
              <a:t>Data allocation </a:t>
            </a:r>
            <a:r>
              <a:rPr lang="en-US" altLang="zh-CN" dirty="0"/>
              <a:t>describes the process of deciding where to locate data</a:t>
            </a:r>
          </a:p>
          <a:p>
            <a:r>
              <a:rPr lang="en-US" altLang="zh-CN" dirty="0"/>
              <a:t>Data allocation strategies are as follows:</a:t>
            </a:r>
          </a:p>
          <a:p>
            <a:pPr lvl="1"/>
            <a:r>
              <a:rPr lang="en-US" altLang="zh-CN" dirty="0"/>
              <a:t>With </a:t>
            </a:r>
            <a:r>
              <a:rPr lang="en-US" altLang="zh-CN" b="1" dirty="0"/>
              <a:t>centralized data allocation</a:t>
            </a:r>
            <a:r>
              <a:rPr lang="en-US" altLang="zh-CN" dirty="0"/>
              <a:t>, the entire database stored at one site</a:t>
            </a:r>
          </a:p>
          <a:p>
            <a:pPr lvl="1"/>
            <a:r>
              <a:rPr lang="en-US" altLang="zh-CN" dirty="0"/>
              <a:t>With </a:t>
            </a:r>
            <a:r>
              <a:rPr lang="en-US" altLang="zh-CN" b="1" dirty="0"/>
              <a:t>partitioned data allocation</a:t>
            </a:r>
            <a:r>
              <a:rPr lang="en-US" altLang="zh-CN" dirty="0"/>
              <a:t>, the database is divided into two or more disjoined fragments and stored at two or more sites</a:t>
            </a:r>
          </a:p>
          <a:p>
            <a:pPr lvl="1"/>
            <a:r>
              <a:rPr lang="en-US" altLang="zh-CN" dirty="0"/>
              <a:t>With </a:t>
            </a:r>
            <a:r>
              <a:rPr lang="en-US" altLang="zh-CN" b="1" dirty="0"/>
              <a:t>replicated data allocation</a:t>
            </a:r>
            <a:r>
              <a:rPr lang="en-US" altLang="zh-CN" dirty="0"/>
              <a:t>, copies of one or more database fragments are stored at several sites</a:t>
            </a:r>
          </a:p>
          <a:p>
            <a:endParaRPr lang="zh-CN" altLang="en-US" dirty="0"/>
          </a:p>
        </p:txBody>
      </p:sp>
    </p:spTree>
    <p:extLst>
      <p:ext uri="{BB962C8B-B14F-4D97-AF65-F5344CB8AC3E}">
        <p14:creationId xmlns:p14="http://schemas.microsoft.com/office/powerpoint/2010/main" val="3160610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CAP Theorem</a:t>
            </a:r>
            <a:endParaRPr lang="zh-CN" altLang="en-US" dirty="0"/>
          </a:p>
        </p:txBody>
      </p:sp>
      <p:sp>
        <p:nvSpPr>
          <p:cNvPr id="3" name="Content Placeholder 2"/>
          <p:cNvSpPr>
            <a:spLocks noGrp="1"/>
          </p:cNvSpPr>
          <p:nvPr>
            <p:ph idx="1"/>
          </p:nvPr>
        </p:nvSpPr>
        <p:spPr/>
        <p:txBody>
          <a:bodyPr/>
          <a:lstStyle/>
          <a:p>
            <a:r>
              <a:rPr lang="en-US" altLang="en-US" dirty="0"/>
              <a:t>CAP stands for three desirable properties:</a:t>
            </a:r>
          </a:p>
          <a:p>
            <a:pPr lvl="1"/>
            <a:r>
              <a:rPr lang="en-US" altLang="en-US" dirty="0"/>
              <a:t>Consistency</a:t>
            </a:r>
          </a:p>
          <a:p>
            <a:pPr lvl="1"/>
            <a:r>
              <a:rPr lang="en-US" altLang="en-US" dirty="0"/>
              <a:t>Availability</a:t>
            </a:r>
          </a:p>
          <a:p>
            <a:pPr lvl="1"/>
            <a:r>
              <a:rPr lang="en-US" altLang="en-US" dirty="0"/>
              <a:t>Partition tolerance</a:t>
            </a:r>
          </a:p>
          <a:p>
            <a:r>
              <a:rPr lang="en-US" altLang="en-US" dirty="0"/>
              <a:t>The trade-off between consistency and availability has generated a new type of system in which data is </a:t>
            </a:r>
            <a:r>
              <a:rPr lang="en-US" altLang="en-US" b="1" dirty="0"/>
              <a:t>basically available, soft state, eventually consistent (BASE)</a:t>
            </a:r>
          </a:p>
          <a:p>
            <a:pPr lvl="1"/>
            <a:r>
              <a:rPr lang="en-US" altLang="en-US" dirty="0"/>
              <a:t>BASE refers to a data consistency model in which data changes are not immediate but propagate slowly through the system until all replicas are consistent</a:t>
            </a:r>
          </a:p>
          <a:p>
            <a:endParaRPr lang="zh-CN" altLang="en-US" dirty="0"/>
          </a:p>
        </p:txBody>
      </p:sp>
    </p:spTree>
    <p:extLst>
      <p:ext uri="{BB962C8B-B14F-4D97-AF65-F5344CB8AC3E}">
        <p14:creationId xmlns:p14="http://schemas.microsoft.com/office/powerpoint/2010/main" val="3549414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C.J. Date’s 12 Commandments for</a:t>
            </a:r>
            <a:br>
              <a:rPr lang="en-US" altLang="zh-CN" dirty="0"/>
            </a:br>
            <a:r>
              <a:rPr lang="en-US" altLang="zh-CN" dirty="0"/>
              <a:t>Distributed Databases</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103209"/>
              </p:ext>
            </p:extLst>
          </p:nvPr>
        </p:nvGraphicFramePr>
        <p:xfrm>
          <a:off x="476250" y="1690692"/>
          <a:ext cx="11242674" cy="4368742"/>
        </p:xfrm>
        <a:graphic>
          <a:graphicData uri="http://schemas.openxmlformats.org/drawingml/2006/table">
            <a:tbl>
              <a:tblPr firstRow="1" bandRow="1">
                <a:tableStyleId>{5C22544A-7EE6-4342-B048-85BDC9FD1C3A}</a:tableStyleId>
              </a:tblPr>
              <a:tblGrid>
                <a:gridCol w="1674668">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7053406">
                  <a:extLst>
                    <a:ext uri="{9D8B030D-6E8A-4147-A177-3AD203B41FA5}">
                      <a16:colId xmlns:a16="http://schemas.microsoft.com/office/drawing/2014/main" val="20002"/>
                    </a:ext>
                  </a:extLst>
                </a:gridCol>
              </a:tblGrid>
              <a:tr h="304511">
                <a:tc>
                  <a:txBody>
                    <a:bodyPr/>
                    <a:lstStyle/>
                    <a:p>
                      <a:r>
                        <a:rPr lang="en-US" altLang="zh-CN" sz="1600" dirty="0"/>
                        <a:t>Table 12.9 </a:t>
                      </a:r>
                      <a:endParaRPr lang="zh-CN" altLang="en-US" sz="1600" dirty="0"/>
                    </a:p>
                  </a:txBody>
                  <a:tcPr/>
                </a:tc>
                <a:tc>
                  <a:txBody>
                    <a:bodyPr/>
                    <a:lstStyle/>
                    <a:p>
                      <a:endParaRPr lang="zh-CN" altLang="en-US" sz="1600" dirty="0"/>
                    </a:p>
                  </a:txBody>
                  <a:tcPr>
                    <a:lnR w="1270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C.J. Date’s 12 Commandments for Distributed Databases</a:t>
                      </a:r>
                      <a:endParaRPr lang="zh-CN" altLang="en-US" dirty="0"/>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0"/>
                  </a:ext>
                </a:extLst>
              </a:tr>
              <a:tr h="307744">
                <a:tc>
                  <a:txBody>
                    <a:bodyPr/>
                    <a:lstStyle/>
                    <a:p>
                      <a:r>
                        <a:rPr lang="en-US" altLang="zh-CN" sz="1400" b="1" dirty="0"/>
                        <a:t>Rule Number</a:t>
                      </a:r>
                      <a:endParaRPr lang="zh-CN" altLang="en-US" sz="1400" b="1" dirty="0"/>
                    </a:p>
                  </a:txBody>
                  <a:tcPr/>
                </a:tc>
                <a:tc>
                  <a:txBody>
                    <a:bodyPr/>
                    <a:lstStyle/>
                    <a:p>
                      <a:r>
                        <a:rPr lang="en-US" altLang="zh-CN" sz="1400" b="1" dirty="0"/>
                        <a:t>Rule Name</a:t>
                      </a:r>
                      <a:endParaRPr lang="zh-CN" altLang="en-US" sz="1400" b="1" dirty="0"/>
                    </a:p>
                  </a:txBody>
                  <a:tcPr/>
                </a:tc>
                <a:tc>
                  <a:txBody>
                    <a:bodyPr/>
                    <a:lstStyle/>
                    <a:p>
                      <a:r>
                        <a:rPr lang="en-US" altLang="zh-CN" sz="1400" b="1" dirty="0"/>
                        <a:t>Rule Explanation</a:t>
                      </a:r>
                      <a:endParaRPr lang="zh-CN" altLang="en-US" sz="1400" b="1" dirty="0"/>
                    </a:p>
                  </a:txBody>
                  <a:tcPr/>
                </a:tc>
                <a:extLst>
                  <a:ext uri="{0D108BD9-81ED-4DB2-BD59-A6C34878D82A}">
                    <a16:rowId xmlns:a16="http://schemas.microsoft.com/office/drawing/2014/main" val="10001"/>
                  </a:ext>
                </a:extLst>
              </a:tr>
              <a:tr h="284942">
                <a:tc>
                  <a:txBody>
                    <a:bodyPr/>
                    <a:lstStyle/>
                    <a:p>
                      <a:r>
                        <a:rPr lang="en-US" altLang="zh-CN" sz="1200" dirty="0"/>
                        <a:t>1</a:t>
                      </a:r>
                      <a:endParaRPr lang="zh-CN" altLang="en-US" sz="1200" dirty="0"/>
                    </a:p>
                  </a:txBody>
                  <a:tcPr/>
                </a:tc>
                <a:tc>
                  <a:txBody>
                    <a:bodyPr/>
                    <a:lstStyle/>
                    <a:p>
                      <a:r>
                        <a:rPr lang="en-US" altLang="zh-CN" sz="1200" dirty="0"/>
                        <a:t>Local-site</a:t>
                      </a:r>
                      <a:r>
                        <a:rPr lang="en-US" altLang="zh-CN" sz="1200" baseline="0" dirty="0"/>
                        <a:t> independence</a:t>
                      </a:r>
                      <a:endParaRPr lang="zh-CN" altLang="en-US" sz="1200" dirty="0"/>
                    </a:p>
                  </a:txBody>
                  <a:tcPr/>
                </a:tc>
                <a:tc>
                  <a:txBody>
                    <a:bodyPr/>
                    <a:lstStyle/>
                    <a:p>
                      <a:r>
                        <a:rPr lang="en-US" altLang="zh-CN" sz="1200" dirty="0"/>
                        <a:t>Each local site can act as an independent,</a:t>
                      </a:r>
                      <a:r>
                        <a:rPr lang="en-US" altLang="zh-CN" sz="1200" baseline="0" dirty="0"/>
                        <a:t> autonomous, centralized DBMS.</a:t>
                      </a:r>
                      <a:endParaRPr lang="zh-CN" altLang="en-US" sz="1200" dirty="0"/>
                    </a:p>
                  </a:txBody>
                  <a:tcPr/>
                </a:tc>
                <a:extLst>
                  <a:ext uri="{0D108BD9-81ED-4DB2-BD59-A6C34878D82A}">
                    <a16:rowId xmlns:a16="http://schemas.microsoft.com/office/drawing/2014/main" val="10002"/>
                  </a:ext>
                </a:extLst>
              </a:tr>
              <a:tr h="259773">
                <a:tc>
                  <a:txBody>
                    <a:bodyPr/>
                    <a:lstStyle/>
                    <a:p>
                      <a:r>
                        <a:rPr lang="en-US" altLang="zh-CN" sz="1200" dirty="0"/>
                        <a:t>2</a:t>
                      </a:r>
                      <a:endParaRPr lang="zh-CN" altLang="en-US" sz="1200" dirty="0"/>
                    </a:p>
                  </a:txBody>
                  <a:tcPr/>
                </a:tc>
                <a:tc>
                  <a:txBody>
                    <a:bodyPr/>
                    <a:lstStyle/>
                    <a:p>
                      <a:r>
                        <a:rPr lang="en-US" altLang="zh-CN" sz="1200" dirty="0"/>
                        <a:t>Central-site independence</a:t>
                      </a:r>
                      <a:endParaRPr lang="zh-CN" altLang="en-US" sz="1200" dirty="0"/>
                    </a:p>
                  </a:txBody>
                  <a:tcPr/>
                </a:tc>
                <a:tc>
                  <a:txBody>
                    <a:bodyPr/>
                    <a:lstStyle/>
                    <a:p>
                      <a:r>
                        <a:rPr lang="en-US" altLang="zh-CN" sz="1200" dirty="0"/>
                        <a:t>No site in the network relies on</a:t>
                      </a:r>
                      <a:r>
                        <a:rPr lang="en-US" altLang="zh-CN" sz="1200" baseline="0" dirty="0"/>
                        <a:t> a central site or any other site.</a:t>
                      </a:r>
                      <a:endParaRPr lang="zh-CN" altLang="en-US" sz="1200" dirty="0"/>
                    </a:p>
                  </a:txBody>
                  <a:tcPr/>
                </a:tc>
                <a:extLst>
                  <a:ext uri="{0D108BD9-81ED-4DB2-BD59-A6C34878D82A}">
                    <a16:rowId xmlns:a16="http://schemas.microsoft.com/office/drawing/2014/main" val="10003"/>
                  </a:ext>
                </a:extLst>
              </a:tr>
              <a:tr h="266007">
                <a:tc>
                  <a:txBody>
                    <a:bodyPr/>
                    <a:lstStyle/>
                    <a:p>
                      <a:r>
                        <a:rPr lang="en-US" altLang="zh-CN" sz="1200" dirty="0"/>
                        <a:t>3</a:t>
                      </a:r>
                      <a:endParaRPr lang="zh-CN" altLang="en-US" sz="1200" dirty="0"/>
                    </a:p>
                  </a:txBody>
                  <a:tcPr/>
                </a:tc>
                <a:tc>
                  <a:txBody>
                    <a:bodyPr/>
                    <a:lstStyle/>
                    <a:p>
                      <a:r>
                        <a:rPr lang="en-US" altLang="zh-CN" sz="1200" dirty="0"/>
                        <a:t>Failure independence</a:t>
                      </a:r>
                      <a:endParaRPr lang="zh-CN" altLang="en-US" sz="1200" dirty="0"/>
                    </a:p>
                  </a:txBody>
                  <a:tcPr/>
                </a:tc>
                <a:tc>
                  <a:txBody>
                    <a:bodyPr/>
                    <a:lstStyle/>
                    <a:p>
                      <a:r>
                        <a:rPr lang="en-US" altLang="zh-CN" sz="1200" dirty="0"/>
                        <a:t>The</a:t>
                      </a:r>
                      <a:r>
                        <a:rPr lang="en-US" altLang="zh-CN" sz="1200" baseline="0" dirty="0"/>
                        <a:t> system is not affected by node failures.</a:t>
                      </a:r>
                      <a:endParaRPr lang="zh-CN" altLang="en-US" sz="1200" dirty="0"/>
                    </a:p>
                  </a:txBody>
                  <a:tcPr/>
                </a:tc>
                <a:extLst>
                  <a:ext uri="{0D108BD9-81ED-4DB2-BD59-A6C34878D82A}">
                    <a16:rowId xmlns:a16="http://schemas.microsoft.com/office/drawing/2014/main" val="10004"/>
                  </a:ext>
                </a:extLst>
              </a:tr>
              <a:tr h="272242">
                <a:tc>
                  <a:txBody>
                    <a:bodyPr/>
                    <a:lstStyle/>
                    <a:p>
                      <a:r>
                        <a:rPr lang="en-US" altLang="zh-CN" sz="1200" dirty="0"/>
                        <a:t>4</a:t>
                      </a:r>
                      <a:endParaRPr lang="zh-CN" altLang="en-US" sz="1200" dirty="0"/>
                    </a:p>
                  </a:txBody>
                  <a:tcPr/>
                </a:tc>
                <a:tc>
                  <a:txBody>
                    <a:bodyPr/>
                    <a:lstStyle/>
                    <a:p>
                      <a:r>
                        <a:rPr lang="en-US" altLang="zh-CN" sz="1200" dirty="0"/>
                        <a:t>Location transparency</a:t>
                      </a:r>
                      <a:endParaRPr lang="zh-CN" altLang="en-US" sz="1200" dirty="0"/>
                    </a:p>
                  </a:txBody>
                  <a:tcPr/>
                </a:tc>
                <a:tc>
                  <a:txBody>
                    <a:bodyPr/>
                    <a:lstStyle/>
                    <a:p>
                      <a:r>
                        <a:rPr lang="en-US" altLang="zh-CN" sz="1200" dirty="0"/>
                        <a:t>The user does not need to know</a:t>
                      </a:r>
                      <a:r>
                        <a:rPr lang="en-US" altLang="zh-CN" sz="1200" baseline="0" dirty="0"/>
                        <a:t> the location of data to retrieve that data.</a:t>
                      </a:r>
                      <a:endParaRPr lang="zh-CN" altLang="en-US" sz="1200" dirty="0"/>
                    </a:p>
                  </a:txBody>
                  <a:tcPr/>
                </a:tc>
                <a:extLst>
                  <a:ext uri="{0D108BD9-81ED-4DB2-BD59-A6C34878D82A}">
                    <a16:rowId xmlns:a16="http://schemas.microsoft.com/office/drawing/2014/main" val="10005"/>
                  </a:ext>
                </a:extLst>
              </a:tr>
              <a:tr h="299258">
                <a:tc>
                  <a:txBody>
                    <a:bodyPr/>
                    <a:lstStyle/>
                    <a:p>
                      <a:r>
                        <a:rPr lang="en-US" altLang="zh-CN" sz="1200" dirty="0"/>
                        <a:t>5</a:t>
                      </a:r>
                      <a:endParaRPr lang="zh-CN" altLang="en-US" sz="1200" dirty="0"/>
                    </a:p>
                  </a:txBody>
                  <a:tcPr/>
                </a:tc>
                <a:tc>
                  <a:txBody>
                    <a:bodyPr/>
                    <a:lstStyle/>
                    <a:p>
                      <a:r>
                        <a:rPr lang="en-US" altLang="zh-CN" sz="1200" dirty="0"/>
                        <a:t>Fragmentation transparency</a:t>
                      </a:r>
                      <a:endParaRPr lang="zh-CN" altLang="en-US" sz="1200" dirty="0"/>
                    </a:p>
                  </a:txBody>
                  <a:tcPr/>
                </a:tc>
                <a:tc>
                  <a:txBody>
                    <a:bodyPr/>
                    <a:lstStyle/>
                    <a:p>
                      <a:r>
                        <a:rPr lang="en-US" altLang="zh-CN" sz="1200" dirty="0"/>
                        <a:t>Data fragmentation</a:t>
                      </a:r>
                      <a:r>
                        <a:rPr lang="en-US" altLang="zh-CN" sz="1200" baseline="0" dirty="0"/>
                        <a:t> is transparent to the user, who sees only one logical database.</a:t>
                      </a:r>
                      <a:endParaRPr lang="zh-CN" altLang="en-US" sz="1200" dirty="0"/>
                    </a:p>
                  </a:txBody>
                  <a:tcPr/>
                </a:tc>
                <a:extLst>
                  <a:ext uri="{0D108BD9-81ED-4DB2-BD59-A6C34878D82A}">
                    <a16:rowId xmlns:a16="http://schemas.microsoft.com/office/drawing/2014/main" val="10006"/>
                  </a:ext>
                </a:extLst>
              </a:tr>
              <a:tr h="259773">
                <a:tc>
                  <a:txBody>
                    <a:bodyPr/>
                    <a:lstStyle/>
                    <a:p>
                      <a:r>
                        <a:rPr lang="en-US" altLang="zh-CN" sz="1200" dirty="0"/>
                        <a:t>6</a:t>
                      </a:r>
                      <a:endParaRPr lang="zh-CN" altLang="en-US" sz="1200" dirty="0"/>
                    </a:p>
                  </a:txBody>
                  <a:tcPr/>
                </a:tc>
                <a:tc>
                  <a:txBody>
                    <a:bodyPr/>
                    <a:lstStyle/>
                    <a:p>
                      <a:r>
                        <a:rPr lang="en-US" altLang="zh-CN" sz="1200" dirty="0"/>
                        <a:t>Replication transparency</a:t>
                      </a:r>
                      <a:endParaRPr lang="zh-CN" altLang="en-US" sz="1200" dirty="0"/>
                    </a:p>
                  </a:txBody>
                  <a:tcPr/>
                </a:tc>
                <a:tc>
                  <a:txBody>
                    <a:bodyPr/>
                    <a:lstStyle/>
                    <a:p>
                      <a:r>
                        <a:rPr lang="en-US" altLang="zh-CN" sz="1200" dirty="0"/>
                        <a:t>The user sees only one logical database</a:t>
                      </a:r>
                      <a:endParaRPr lang="zh-CN" altLang="en-US" sz="1200" dirty="0"/>
                    </a:p>
                  </a:txBody>
                  <a:tcPr/>
                </a:tc>
                <a:extLst>
                  <a:ext uri="{0D108BD9-81ED-4DB2-BD59-A6C34878D82A}">
                    <a16:rowId xmlns:a16="http://schemas.microsoft.com/office/drawing/2014/main" val="10007"/>
                  </a:ext>
                </a:extLst>
              </a:tr>
              <a:tr h="276398">
                <a:tc>
                  <a:txBody>
                    <a:bodyPr/>
                    <a:lstStyle/>
                    <a:p>
                      <a:r>
                        <a:rPr lang="en-US" altLang="zh-CN" sz="1200" dirty="0"/>
                        <a:t>7</a:t>
                      </a:r>
                      <a:endParaRPr lang="zh-CN" altLang="en-US" sz="1200" dirty="0"/>
                    </a:p>
                  </a:txBody>
                  <a:tcPr/>
                </a:tc>
                <a:tc>
                  <a:txBody>
                    <a:bodyPr/>
                    <a:lstStyle/>
                    <a:p>
                      <a:r>
                        <a:rPr lang="en-US" altLang="zh-CN" sz="1200" dirty="0"/>
                        <a:t>Distributed query processing</a:t>
                      </a:r>
                      <a:endParaRPr lang="zh-CN" altLang="en-US" sz="1200" dirty="0"/>
                    </a:p>
                  </a:txBody>
                  <a:tcPr/>
                </a:tc>
                <a:tc>
                  <a:txBody>
                    <a:bodyPr/>
                    <a:lstStyle/>
                    <a:p>
                      <a:r>
                        <a:rPr lang="en-US" altLang="zh-CN" sz="1200" dirty="0"/>
                        <a:t>A distributed query may be executed at several different DP sites.</a:t>
                      </a:r>
                      <a:endParaRPr lang="zh-CN" altLang="en-US" sz="1200" dirty="0"/>
                    </a:p>
                  </a:txBody>
                  <a:tcPr/>
                </a:tc>
                <a:extLst>
                  <a:ext uri="{0D108BD9-81ED-4DB2-BD59-A6C34878D82A}">
                    <a16:rowId xmlns:a16="http://schemas.microsoft.com/office/drawing/2014/main" val="10008"/>
                  </a:ext>
                </a:extLst>
              </a:tr>
              <a:tr h="297180">
                <a:tc>
                  <a:txBody>
                    <a:bodyPr/>
                    <a:lstStyle/>
                    <a:p>
                      <a:r>
                        <a:rPr lang="en-US" altLang="zh-CN" sz="1200" dirty="0"/>
                        <a:t>8</a:t>
                      </a:r>
                      <a:endParaRPr lang="zh-CN" altLang="en-US" sz="1200" dirty="0"/>
                    </a:p>
                  </a:txBody>
                  <a:tcPr/>
                </a:tc>
                <a:tc>
                  <a:txBody>
                    <a:bodyPr/>
                    <a:lstStyle/>
                    <a:p>
                      <a:r>
                        <a:rPr lang="en-US" altLang="zh-CN" sz="1200" dirty="0"/>
                        <a:t>Distributed transaction processing</a:t>
                      </a:r>
                      <a:endParaRPr lang="zh-CN" altLang="en-US" sz="1200" dirty="0"/>
                    </a:p>
                  </a:txBody>
                  <a:tcPr/>
                </a:tc>
                <a:tc>
                  <a:txBody>
                    <a:bodyPr/>
                    <a:lstStyle/>
                    <a:p>
                      <a:r>
                        <a:rPr lang="en-US" altLang="zh-CN" sz="1200" dirty="0"/>
                        <a:t>A transaction may update data at several different sites,</a:t>
                      </a:r>
                      <a:r>
                        <a:rPr lang="en-US" altLang="zh-CN" sz="1200" baseline="0" dirty="0"/>
                        <a:t> and the transaction is executed transparently.</a:t>
                      </a:r>
                      <a:endParaRPr lang="zh-CN" altLang="en-US" sz="1200" dirty="0"/>
                    </a:p>
                  </a:txBody>
                  <a:tcPr/>
                </a:tc>
                <a:extLst>
                  <a:ext uri="{0D108BD9-81ED-4DB2-BD59-A6C34878D82A}">
                    <a16:rowId xmlns:a16="http://schemas.microsoft.com/office/drawing/2014/main" val="10009"/>
                  </a:ext>
                </a:extLst>
              </a:tr>
              <a:tr h="270164">
                <a:tc>
                  <a:txBody>
                    <a:bodyPr/>
                    <a:lstStyle/>
                    <a:p>
                      <a:r>
                        <a:rPr lang="en-US" altLang="zh-CN" sz="1200" dirty="0"/>
                        <a:t>9</a:t>
                      </a:r>
                      <a:endParaRPr lang="zh-CN" altLang="en-US" sz="1200" dirty="0"/>
                    </a:p>
                  </a:txBody>
                  <a:tcPr/>
                </a:tc>
                <a:tc>
                  <a:txBody>
                    <a:bodyPr/>
                    <a:lstStyle/>
                    <a:p>
                      <a:r>
                        <a:rPr lang="en-US" altLang="zh-CN" sz="1200" dirty="0"/>
                        <a:t>Hardware independence</a:t>
                      </a:r>
                      <a:endParaRPr lang="zh-CN" altLang="en-US" sz="1200" dirty="0"/>
                    </a:p>
                  </a:txBody>
                  <a:tcPr/>
                </a:tc>
                <a:tc>
                  <a:txBody>
                    <a:bodyPr/>
                    <a:lstStyle/>
                    <a:p>
                      <a:r>
                        <a:rPr lang="en-US" altLang="zh-CN" sz="1200" dirty="0"/>
                        <a:t>The system</a:t>
                      </a:r>
                      <a:r>
                        <a:rPr lang="en-US" altLang="zh-CN" sz="1200" baseline="0" dirty="0"/>
                        <a:t> must run on any hardware platform.</a:t>
                      </a:r>
                      <a:endParaRPr lang="zh-CN" altLang="en-US" sz="1200" dirty="0"/>
                    </a:p>
                  </a:txBody>
                  <a:tcPr/>
                </a:tc>
                <a:extLst>
                  <a:ext uri="{0D108BD9-81ED-4DB2-BD59-A6C34878D82A}">
                    <a16:rowId xmlns:a16="http://schemas.microsoft.com/office/drawing/2014/main" val="10010"/>
                  </a:ext>
                </a:extLst>
              </a:tr>
              <a:tr h="266008">
                <a:tc>
                  <a:txBody>
                    <a:bodyPr/>
                    <a:lstStyle/>
                    <a:p>
                      <a:r>
                        <a:rPr lang="en-US" altLang="zh-CN" sz="1200" dirty="0"/>
                        <a:t>10</a:t>
                      </a:r>
                      <a:endParaRPr lang="zh-CN" altLang="en-US" sz="1200" dirty="0"/>
                    </a:p>
                  </a:txBody>
                  <a:tcPr/>
                </a:tc>
                <a:tc>
                  <a:txBody>
                    <a:bodyPr/>
                    <a:lstStyle/>
                    <a:p>
                      <a:r>
                        <a:rPr lang="en-US" altLang="zh-CN" sz="1200" dirty="0"/>
                        <a:t>Operating</a:t>
                      </a:r>
                      <a:r>
                        <a:rPr lang="en-US" altLang="zh-CN" sz="1200" baseline="0" dirty="0"/>
                        <a:t> system independence</a:t>
                      </a:r>
                      <a:endParaRPr lang="zh-CN" altLang="en-US" sz="1200" dirty="0"/>
                    </a:p>
                  </a:txBody>
                  <a:tcPr/>
                </a:tc>
                <a:tc>
                  <a:txBody>
                    <a:bodyPr/>
                    <a:lstStyle/>
                    <a:p>
                      <a:r>
                        <a:rPr lang="en-US" altLang="zh-CN" sz="1200" dirty="0"/>
                        <a:t>The system must run on any operating system platform.</a:t>
                      </a:r>
                      <a:endParaRPr lang="zh-CN" altLang="en-US" sz="1200" dirty="0"/>
                    </a:p>
                  </a:txBody>
                  <a:tcPr/>
                </a:tc>
                <a:extLst>
                  <a:ext uri="{0D108BD9-81ED-4DB2-BD59-A6C34878D82A}">
                    <a16:rowId xmlns:a16="http://schemas.microsoft.com/office/drawing/2014/main" val="10011"/>
                  </a:ext>
                </a:extLst>
              </a:tr>
              <a:tr h="261851">
                <a:tc>
                  <a:txBody>
                    <a:bodyPr/>
                    <a:lstStyle/>
                    <a:p>
                      <a:r>
                        <a:rPr lang="en-US" altLang="zh-CN" sz="1200" dirty="0"/>
                        <a:t>11</a:t>
                      </a:r>
                      <a:endParaRPr lang="zh-CN" altLang="en-US" sz="1200" dirty="0"/>
                    </a:p>
                  </a:txBody>
                  <a:tcPr/>
                </a:tc>
                <a:tc>
                  <a:txBody>
                    <a:bodyPr/>
                    <a:lstStyle/>
                    <a:p>
                      <a:r>
                        <a:rPr lang="en-US" altLang="zh-CN" sz="1200" dirty="0"/>
                        <a:t>Network independence</a:t>
                      </a:r>
                      <a:endParaRPr lang="zh-CN" altLang="en-US" sz="1200" dirty="0"/>
                    </a:p>
                  </a:txBody>
                  <a:tcPr/>
                </a:tc>
                <a:tc>
                  <a:txBody>
                    <a:bodyPr/>
                    <a:lstStyle/>
                    <a:p>
                      <a:r>
                        <a:rPr lang="en-US" altLang="zh-CN" sz="1200" dirty="0"/>
                        <a:t>The system must run on any network</a:t>
                      </a:r>
                      <a:r>
                        <a:rPr lang="en-US" altLang="zh-CN" sz="1200" baseline="0" dirty="0"/>
                        <a:t> platform.</a:t>
                      </a:r>
                    </a:p>
                  </a:txBody>
                  <a:tcPr/>
                </a:tc>
                <a:extLst>
                  <a:ext uri="{0D108BD9-81ED-4DB2-BD59-A6C34878D82A}">
                    <a16:rowId xmlns:a16="http://schemas.microsoft.com/office/drawing/2014/main" val="10012"/>
                  </a:ext>
                </a:extLst>
              </a:tr>
              <a:tr h="268086">
                <a:tc>
                  <a:txBody>
                    <a:bodyPr/>
                    <a:lstStyle/>
                    <a:p>
                      <a:r>
                        <a:rPr lang="en-US" altLang="zh-CN" sz="1200" dirty="0"/>
                        <a:t>12</a:t>
                      </a:r>
                      <a:endParaRPr lang="zh-CN" altLang="en-US" sz="1200" dirty="0"/>
                    </a:p>
                  </a:txBody>
                  <a:tcPr/>
                </a:tc>
                <a:tc>
                  <a:txBody>
                    <a:bodyPr/>
                    <a:lstStyle/>
                    <a:p>
                      <a:r>
                        <a:rPr lang="en-US" altLang="zh-CN" sz="1200" dirty="0"/>
                        <a:t>Database</a:t>
                      </a:r>
                      <a:r>
                        <a:rPr lang="en-US" altLang="zh-CN" sz="1200" baseline="0" dirty="0"/>
                        <a:t> independence</a:t>
                      </a:r>
                      <a:endParaRPr lang="zh-CN" altLang="en-US" sz="1200" dirty="0"/>
                    </a:p>
                  </a:txBody>
                  <a:tcPr/>
                </a:tc>
                <a:tc>
                  <a:txBody>
                    <a:bodyPr/>
                    <a:lstStyle/>
                    <a:p>
                      <a:r>
                        <a:rPr lang="en-US" altLang="zh-CN" sz="1200" dirty="0"/>
                        <a:t>The system must support any vendor’s database product.</a:t>
                      </a:r>
                      <a:endParaRPr lang="zh-CN" altLang="en-US" sz="1200" dirty="0"/>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201947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12-3</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r>
              <a:rPr lang="en-US" altLang="zh-CN" sz="2400" b="1" dirty="0"/>
              <a:t>What are the two basic styles of data replication?</a:t>
            </a:r>
            <a:endParaRPr lang="zh-CN" altLang="zh-CN" sz="2400" dirty="0"/>
          </a:p>
          <a:p>
            <a:pPr marL="0" indent="0">
              <a:buNone/>
            </a:pPr>
            <a:endParaRPr lang="en-US" dirty="0"/>
          </a:p>
        </p:txBody>
      </p:sp>
    </p:spTree>
    <p:extLst>
      <p:ext uri="{BB962C8B-B14F-4D97-AF65-F5344CB8AC3E}">
        <p14:creationId xmlns:p14="http://schemas.microsoft.com/office/powerpoint/2010/main" val="3683800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12-3: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r>
              <a:rPr lang="en-US" altLang="zh-CN" b="1" dirty="0"/>
              <a:t>What are the two basic styles of data replication?</a:t>
            </a:r>
            <a:endParaRPr lang="zh-CN" altLang="zh-CN" dirty="0"/>
          </a:p>
          <a:p>
            <a:r>
              <a:rPr lang="en-US" b="1" dirty="0"/>
              <a:t>Answer: </a:t>
            </a:r>
            <a:r>
              <a:rPr lang="en-US" altLang="zh-CN" dirty="0"/>
              <a:t>There are basically two styles of replication:</a:t>
            </a:r>
            <a:endParaRPr lang="zh-CN" altLang="zh-CN" dirty="0"/>
          </a:p>
          <a:p>
            <a:pPr lvl="1"/>
            <a:r>
              <a:rPr lang="en-US" altLang="zh-CN" dirty="0"/>
              <a:t>Push replication. In this case, the originating DP node sends the changes to the replica nodes to ensure that all data are mutually consistent.</a:t>
            </a:r>
            <a:endParaRPr lang="zh-CN" altLang="zh-CN" dirty="0"/>
          </a:p>
          <a:p>
            <a:pPr lvl="1"/>
            <a:r>
              <a:rPr lang="en-US" altLang="zh-CN" dirty="0"/>
              <a:t>Pull replication. The originating DP node notifies the replica nodes so they can pull the updates one their own time.</a:t>
            </a:r>
            <a:endParaRPr lang="zh-CN" altLang="zh-CN" dirty="0"/>
          </a:p>
        </p:txBody>
      </p:sp>
    </p:spTree>
    <p:extLst>
      <p:ext uri="{BB962C8B-B14F-4D97-AF65-F5344CB8AC3E}">
        <p14:creationId xmlns:p14="http://schemas.microsoft.com/office/powerpoint/2010/main" val="3889104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a:t>
            </a:r>
          </a:p>
          <a:p>
            <a:pPr marL="457200" indent="-457200">
              <a:buAutoNum type="arabicPeriod"/>
            </a:pPr>
            <a:r>
              <a:rPr lang="en-US" altLang="zh-CN" dirty="0"/>
              <a:t>Explain the purpose and function of distributed database management systems (DDBMSs)</a:t>
            </a:r>
          </a:p>
          <a:p>
            <a:pPr marL="457200" indent="-457200">
              <a:buAutoNum type="arabicPeriod"/>
            </a:pPr>
            <a:r>
              <a:rPr lang="en-US" altLang="zh-CN" dirty="0"/>
              <a:t>Summarize the advantages and disadvantages of DDBMSs</a:t>
            </a:r>
          </a:p>
          <a:p>
            <a:pPr marL="457200" indent="-457200">
              <a:buAutoNum type="arabicPeriod"/>
            </a:pPr>
            <a:r>
              <a:rPr lang="en-US" altLang="zh-CN" dirty="0"/>
              <a:t>Describe the characteristics and components of DDBMSs</a:t>
            </a:r>
          </a:p>
          <a:p>
            <a:pPr marL="457200" indent="-457200">
              <a:buAutoNum type="arabicPeriod"/>
            </a:pPr>
            <a:r>
              <a:rPr lang="en-US" altLang="zh-CN" dirty="0"/>
              <a:t>Explain how database implementation is affected by levels of data and process distribution</a:t>
            </a:r>
          </a:p>
          <a:p>
            <a:pPr marL="457200" indent="-457200">
              <a:buAutoNum type="arabicPeriod"/>
            </a:pPr>
            <a:r>
              <a:rPr lang="en-US" altLang="zh-CN" dirty="0"/>
              <a:t>Describe how transactions are managed in a distributed database environment</a:t>
            </a:r>
          </a:p>
          <a:p>
            <a:pPr marL="457200" indent="-457200">
              <a:buAutoNum type="arabicPeriod"/>
            </a:pPr>
            <a:r>
              <a:rPr lang="en-US" altLang="zh-CN" dirty="0"/>
              <a:t>Describe how distributed database design balances performance, scalability, and availability</a:t>
            </a:r>
          </a:p>
          <a:p>
            <a:pPr marL="457200" indent="-457200">
              <a:buAutoNum type="arabicPeriod"/>
            </a:pPr>
            <a:r>
              <a:rPr lang="en-US" altLang="zh-CN" dirty="0"/>
              <a:t>Explain the trade-offs of implementing a distributed data system</a:t>
            </a:r>
          </a:p>
        </p:txBody>
      </p:sp>
    </p:spTree>
    <p:extLst>
      <p:ext uri="{BB962C8B-B14F-4D97-AF65-F5344CB8AC3E}">
        <p14:creationId xmlns:p14="http://schemas.microsoft.com/office/powerpoint/2010/main" val="2322370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3" ma:contentTypeDescription="Create a new document." ma:contentTypeScope="" ma:versionID="bb91af784c98ffd54f07baef4de8c87a">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6483f901f2ec473eb96d4dadeaaace36"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ntent Corrections/Reprints"/>
                    <xsd:enumeration value="Content Creation"/>
                    <xsd:enumeration value="Files to Printer"/>
                    <xsd:enumeration value="Invoicing"/>
                    <xsd:enumeration value="Partner Programs"/>
                    <xsd:enumeration value="Project Management"/>
                    <xsd:enumeration value="Other"/>
                    <xsd:enumeration value="Unassigned"/>
                    <xsd:enumeration value="Source Document Only"/>
                    <xsd:enumeration value="Design"/>
                    <xsd:enumeration value="Inclusivity &amp; Diversity"/>
                    <xsd:enumeration value="Choice 16"/>
                  </xsd:restriction>
                </xsd:simpleType>
              </xsd:element>
            </xsd:sequence>
          </xsd:extension>
        </xsd:complexContent>
      </xsd:complexType>
    </xsd:element>
    <xsd:element name="Owner" ma:index="3" nillable="true" ma:displayName="Owner" ma:format="Dropdown" ma:internalName="Owner">
      <xsd:simpleType>
        <xsd:restriction base="dms:Choice">
          <xsd:enumeration value="Content Corrections"/>
          <xsd:enumeration value="Content Creation"/>
          <xsd:enumeration value="Content Management Services"/>
          <xsd:enumeration value="Creative Studio"/>
          <xsd:enumeration value="Digital Production"/>
          <xsd:enumeration value="Finance"/>
          <xsd:enumeration value="Learning"/>
          <xsd:enumeration value="Manufacturing"/>
          <xsd:enumeration value="NGL"/>
          <xsd:enumeration value="Strategic Sourcing"/>
        </xsd:restriction>
      </xsd:simpleType>
    </xsd:element>
    <xsd:element name="Admin" ma:index="4" nillable="true" ma:displayName="Admi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Content Management Services"/>
          <xsd:enumeration value="GPMOT"/>
          <xsd:enumeration value="Learning"/>
          <xsd:enumeration value="Strategic Sourcing"/>
          <xsd:enumeration value="VIP Documents"/>
          <xsd:enumeration value="n/a"/>
          <xsd:enumeration value="Creative Studio"/>
          <xsd:enumeration value="NGL"/>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xsi:nil="true"/>
    <Admin xmlns="c8ecdccd-e3b0-4392-94c4-49d90f16d1d5">
      <UserInfo>
        <DisplayName/>
        <AccountId xsi:nil="true"/>
        <AccountType/>
      </UserInfo>
    </Admin>
    <PartnerProgram xmlns="c8ecdccd-e3b0-4392-94c4-49d90f16d1d5" xsi:nil="true"/>
    <Topic xmlns="c8ecdccd-e3b0-4392-94c4-49d90f16d1d5">
      <Value>Accessibility</Value>
    </Topic>
    <Copy xmlns="c8ecdccd-e3b0-4392-94c4-49d90f16d1d5">false</Copy>
    <MasterLocation_x0028_ifCopy_x003d_Yes_x0029_ xmlns="c8ecdccd-e3b0-4392-94c4-49d90f16d1d5">n/a</MasterLocation_x0028_ifCopy_x003d_Yes_x0029_>
    <Owner xmlns="c8ecdccd-e3b0-4392-94c4-49d90f16d1d5" xsi:nil="tru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99006C67-D151-4DD6-B0C5-0010ADB11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http://purl.org/dc/elements/1.1/"/>
    <ds:schemaRef ds:uri="http://purl.org/dc/dcmitype/"/>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cc1e726a-7c3b-4654-9122-87de3e28a51c"/>
    <ds:schemaRef ds:uri="c8ecdccd-e3b0-4392-94c4-49d90f16d1d5"/>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37366</TotalTime>
  <Words>2953</Words>
  <Application>Microsoft Office PowerPoint</Application>
  <PresentationFormat>Widescreen</PresentationFormat>
  <Paragraphs>316</Paragraphs>
  <Slides>46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Courier New</vt:lpstr>
      <vt:lpstr>Wingdings</vt:lpstr>
      <vt:lpstr>Work Sans</vt:lpstr>
      <vt:lpstr>Work Sans </vt:lpstr>
      <vt:lpstr>Optimized Template Master</vt:lpstr>
      <vt:lpstr>Database Systems: Design, Implementation, and Management, 14e</vt:lpstr>
      <vt:lpstr>Chapter Objectives</vt:lpstr>
      <vt:lpstr>The Evolution of Distributed Database Management Systems (1 of 7)</vt:lpstr>
      <vt:lpstr>The Evolution of Distributed Database Management Systems (2 of 7)</vt:lpstr>
      <vt:lpstr>The Evolution of Distributed Database Management Systems (3 of 7)</vt:lpstr>
      <vt:lpstr>The Evolution of Distributed Database Management Systems (4 of 7)</vt:lpstr>
      <vt:lpstr>The Evolution of Distributed Database Management Systems (5 of 7)</vt:lpstr>
      <vt:lpstr>The Evolution of Distributed Database Management Systems (6 of 6)</vt:lpstr>
      <vt:lpstr>Distributed Processing and Distributed Databases (1 of 2)</vt:lpstr>
      <vt:lpstr>Distributed Processing and Distributed Databases (2 of 2)</vt:lpstr>
      <vt:lpstr>Characteristics of Distributed Database Management Systems (1 of 4)</vt:lpstr>
      <vt:lpstr>Characteristics of Distributed Database Management Systems (2 of 4)</vt:lpstr>
      <vt:lpstr>Characteristics of Distributed Database Management Systems (3 of 4)</vt:lpstr>
      <vt:lpstr>Characteristics of Distributed Database Management Systems (4 of 4)</vt:lpstr>
      <vt:lpstr>DDBMS Components (1 of 2)</vt:lpstr>
      <vt:lpstr>DDBMS Components (2 of 2)</vt:lpstr>
      <vt:lpstr>Knowledge Check Activity 12-1</vt:lpstr>
      <vt:lpstr>Knowledge Check Activity 12-1: Answer</vt:lpstr>
      <vt:lpstr>Levels of Data and Process Distribution</vt:lpstr>
      <vt:lpstr>Single-Site Processing, Single-Site Data (1 of 2)</vt:lpstr>
      <vt:lpstr>Single-Site Processing, Single-Site Data (2 of 2)</vt:lpstr>
      <vt:lpstr>Multiple-Site Processing, Single-Site Data (1 of 2)</vt:lpstr>
      <vt:lpstr>Multiple-Site Processing, Single-Site Data (2 of 2)</vt:lpstr>
      <vt:lpstr>Multiple-Site Processing, Multiple-Site Data (1 of 2)</vt:lpstr>
      <vt:lpstr>Multiple-Site Processing, Multiple-Site Data (2 of 2)</vt:lpstr>
      <vt:lpstr>Distributed Database Transparency Features</vt:lpstr>
      <vt:lpstr>Distribution Transparency (1 of 2)</vt:lpstr>
      <vt:lpstr>Distribution Transparency (2 of 2)</vt:lpstr>
      <vt:lpstr>Transaction Transparency</vt:lpstr>
      <vt:lpstr>Distributed Requests and Distributed Transactions</vt:lpstr>
      <vt:lpstr>Distributed Concurrency Control</vt:lpstr>
      <vt:lpstr>Two-Phase Commit Protocol</vt:lpstr>
      <vt:lpstr>Knowledge Check Activity 12-2</vt:lpstr>
      <vt:lpstr>Knowledge Check Activity 12-2: Answer</vt:lpstr>
      <vt:lpstr>Performance and Failure Transparency (1 of 2)</vt:lpstr>
      <vt:lpstr>Performance and Failure Transparency (2 of 2)</vt:lpstr>
      <vt:lpstr>Distributed Database Design</vt:lpstr>
      <vt:lpstr>Data Fragmentation</vt:lpstr>
      <vt:lpstr>Data Replication (1 of 2)</vt:lpstr>
      <vt:lpstr>Data Replication (2 of 2)</vt:lpstr>
      <vt:lpstr>Data Allocation</vt:lpstr>
      <vt:lpstr>The CAP Theorem</vt:lpstr>
      <vt:lpstr>C.J. Date’s 12 Commandments for Distributed Databases</vt:lpstr>
      <vt:lpstr>Knowledge Check Activity 12-3</vt:lpstr>
      <vt:lpstr>Knowledge Check Activity 12-3: Answer</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N Williams</cp:lastModifiedBy>
  <cp:revision>513</cp:revision>
  <cp:lastPrinted>2016-10-03T15:29:39Z</cp:lastPrinted>
  <dcterms:created xsi:type="dcterms:W3CDTF">2021-12-10T16:21:02Z</dcterms:created>
  <dcterms:modified xsi:type="dcterms:W3CDTF">2023-05-24T21:02:28Z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