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5"/>
  </p:notesMasterIdLst>
  <p:handoutMasterIdLst>
    <p:handoutMasterId r:id="rId56"/>
  </p:handoutMasterIdLst>
  <p:sldIdLst>
    <p:sldId id="257" r:id="rId5"/>
    <p:sldId id="259" r:id="rId6"/>
    <p:sldId id="382" r:id="rId7"/>
    <p:sldId id="336" r:id="rId8"/>
    <p:sldId id="384" r:id="rId9"/>
    <p:sldId id="385" r:id="rId10"/>
    <p:sldId id="346" r:id="rId11"/>
    <p:sldId id="386" r:id="rId12"/>
    <p:sldId id="387" r:id="rId13"/>
    <p:sldId id="388" r:id="rId14"/>
    <p:sldId id="389" r:id="rId15"/>
    <p:sldId id="390" r:id="rId16"/>
    <p:sldId id="421" r:id="rId17"/>
    <p:sldId id="422" r:id="rId18"/>
    <p:sldId id="391" r:id="rId19"/>
    <p:sldId id="392" r:id="rId20"/>
    <p:sldId id="393" r:id="rId21"/>
    <p:sldId id="394" r:id="rId22"/>
    <p:sldId id="395" r:id="rId23"/>
    <p:sldId id="396" r:id="rId24"/>
    <p:sldId id="397" r:id="rId25"/>
    <p:sldId id="398" r:id="rId26"/>
    <p:sldId id="399" r:id="rId27"/>
    <p:sldId id="400" r:id="rId28"/>
    <p:sldId id="401" r:id="rId29"/>
    <p:sldId id="402" r:id="rId30"/>
    <p:sldId id="423" r:id="rId31"/>
    <p:sldId id="424" r:id="rId32"/>
    <p:sldId id="403" r:id="rId33"/>
    <p:sldId id="404" r:id="rId34"/>
    <p:sldId id="405" r:id="rId35"/>
    <p:sldId id="406" r:id="rId36"/>
    <p:sldId id="407" r:id="rId37"/>
    <p:sldId id="408" r:id="rId38"/>
    <p:sldId id="409" r:id="rId39"/>
    <p:sldId id="410" r:id="rId40"/>
    <p:sldId id="426" r:id="rId41"/>
    <p:sldId id="412" r:id="rId42"/>
    <p:sldId id="413" r:id="rId43"/>
    <p:sldId id="414" r:id="rId44"/>
    <p:sldId id="415" r:id="rId45"/>
    <p:sldId id="416" r:id="rId46"/>
    <p:sldId id="417" r:id="rId47"/>
    <p:sldId id="418" r:id="rId48"/>
    <p:sldId id="419" r:id="rId49"/>
    <p:sldId id="420" r:id="rId50"/>
    <p:sldId id="262" r:id="rId51"/>
    <p:sldId id="263" r:id="rId52"/>
    <p:sldId id="270" r:id="rId53"/>
    <p:sldId id="383" r:id="rId54"/>
  </p:sldIdLst>
  <p:sldSz cx="12192000" cy="6858000"/>
  <p:notesSz cx="6858000" cy="9144000"/>
  <p:custDataLst>
    <p:tags r:id="rId57"/>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AD0C6-6A0B-4ABA-B737-C18021E0AEF3}" v="3" dt="2023-05-24T21:06:20.1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136" autoAdjust="0"/>
  </p:normalViewPr>
  <p:slideViewPr>
    <p:cSldViewPr snapToGrid="0" snapToObjects="1">
      <p:cViewPr varScale="1">
        <p:scale>
          <a:sx n="74" d="100"/>
          <a:sy n="74" d="100"/>
        </p:scale>
        <p:origin x="965"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gs" Target="tags/tag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A WILLIAMS" userId="4b7fa5a5fd205913" providerId="LiveId" clId="{A3CAD0C6-6A0B-4ABA-B737-C18021E0AEF3}"/>
    <pc:docChg chg="undo custSel addSld delSld modSld">
      <pc:chgData name="TANA WILLIAMS" userId="4b7fa5a5fd205913" providerId="LiveId" clId="{A3CAD0C6-6A0B-4ABA-B737-C18021E0AEF3}" dt="2023-05-24T21:06:31.167" v="45" actId="47"/>
      <pc:docMkLst>
        <pc:docMk/>
      </pc:docMkLst>
      <pc:sldChg chg="modSp del mod">
        <pc:chgData name="TANA WILLIAMS" userId="4b7fa5a5fd205913" providerId="LiveId" clId="{A3CAD0C6-6A0B-4ABA-B737-C18021E0AEF3}" dt="2023-05-24T21:06:29.168" v="44" actId="47"/>
        <pc:sldMkLst>
          <pc:docMk/>
          <pc:sldMk cId="1656642426" sldId="411"/>
        </pc:sldMkLst>
        <pc:spChg chg="mod">
          <ac:chgData name="TANA WILLIAMS" userId="4b7fa5a5fd205913" providerId="LiveId" clId="{A3CAD0C6-6A0B-4ABA-B737-C18021E0AEF3}" dt="2023-05-24T20:35:37.229" v="33" actId="6549"/>
          <ac:spMkLst>
            <pc:docMk/>
            <pc:sldMk cId="1656642426" sldId="411"/>
            <ac:spMk id="2" creationId="{00000000-0000-0000-0000-000000000000}"/>
          </ac:spMkLst>
        </pc:spChg>
        <pc:spChg chg="mod">
          <ac:chgData name="TANA WILLIAMS" userId="4b7fa5a5fd205913" providerId="LiveId" clId="{A3CAD0C6-6A0B-4ABA-B737-C18021E0AEF3}" dt="2023-05-24T20:35:25.183" v="22" actId="14100"/>
          <ac:spMkLst>
            <pc:docMk/>
            <pc:sldMk cId="1656642426" sldId="411"/>
            <ac:spMk id="3" creationId="{B034DB62-AAE3-9EA0-A1F5-B10C82E167A6}"/>
          </ac:spMkLst>
        </pc:spChg>
        <pc:graphicFrameChg chg="mod modGraphic">
          <ac:chgData name="TANA WILLIAMS" userId="4b7fa5a5fd205913" providerId="LiveId" clId="{A3CAD0C6-6A0B-4ABA-B737-C18021E0AEF3}" dt="2023-05-24T20:35:55.915" v="35" actId="2165"/>
          <ac:graphicFrameMkLst>
            <pc:docMk/>
            <pc:sldMk cId="1656642426" sldId="411"/>
            <ac:graphicFrameMk id="4" creationId="{00000000-0000-0000-0000-000000000000}"/>
          </ac:graphicFrameMkLst>
        </pc:graphicFrameChg>
      </pc:sldChg>
      <pc:sldChg chg="modSp add del mod">
        <pc:chgData name="TANA WILLIAMS" userId="4b7fa5a5fd205913" providerId="LiveId" clId="{A3CAD0C6-6A0B-4ABA-B737-C18021E0AEF3}" dt="2023-05-24T21:06:31.167" v="45" actId="47"/>
        <pc:sldMkLst>
          <pc:docMk/>
          <pc:sldMk cId="1525611189" sldId="425"/>
        </pc:sldMkLst>
        <pc:spChg chg="mod">
          <ac:chgData name="TANA WILLIAMS" userId="4b7fa5a5fd205913" providerId="LiveId" clId="{A3CAD0C6-6A0B-4ABA-B737-C18021E0AEF3}" dt="2023-05-24T20:36:00.636" v="37" actId="6549"/>
          <ac:spMkLst>
            <pc:docMk/>
            <pc:sldMk cId="1525611189" sldId="425"/>
            <ac:spMk id="2" creationId="{00000000-0000-0000-0000-000000000000}"/>
          </ac:spMkLst>
        </pc:spChg>
        <pc:graphicFrameChg chg="modGraphic">
          <ac:chgData name="TANA WILLIAMS" userId="4b7fa5a5fd205913" providerId="LiveId" clId="{A3CAD0C6-6A0B-4ABA-B737-C18021E0AEF3}" dt="2023-05-24T20:36:11.659" v="38" actId="2165"/>
          <ac:graphicFrameMkLst>
            <pc:docMk/>
            <pc:sldMk cId="1525611189" sldId="425"/>
            <ac:graphicFrameMk id="4" creationId="{00000000-0000-0000-0000-000000000000}"/>
          </ac:graphicFrameMkLst>
        </pc:graphicFrameChg>
      </pc:sldChg>
      <pc:sldChg chg="add del">
        <pc:chgData name="TANA WILLIAMS" userId="4b7fa5a5fd205913" providerId="LiveId" clId="{A3CAD0C6-6A0B-4ABA-B737-C18021E0AEF3}" dt="2023-05-24T20:34:50.011" v="15" actId="2890"/>
        <pc:sldMkLst>
          <pc:docMk/>
          <pc:sldMk cId="2963086922" sldId="425"/>
        </pc:sldMkLst>
      </pc:sldChg>
      <pc:sldChg chg="modSp add mod">
        <pc:chgData name="TANA WILLIAMS" userId="4b7fa5a5fd205913" providerId="LiveId" clId="{A3CAD0C6-6A0B-4ABA-B737-C18021E0AEF3}" dt="2023-05-24T21:06:22.775" v="43" actId="6549"/>
        <pc:sldMkLst>
          <pc:docMk/>
          <pc:sldMk cId="833559530" sldId="426"/>
        </pc:sldMkLst>
        <pc:graphicFrameChg chg="mod modGraphic">
          <ac:chgData name="TANA WILLIAMS" userId="4b7fa5a5fd205913" providerId="LiveId" clId="{A3CAD0C6-6A0B-4ABA-B737-C18021E0AEF3}" dt="2023-05-24T21:06:22.775" v="43" actId="6549"/>
          <ac:graphicFrameMkLst>
            <pc:docMk/>
            <pc:sldMk cId="833559530" sldId="426"/>
            <ac:graphicFrameMk id="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13: Business Intelligence and Data Warehouses</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(1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Font typeface="+mj-lt"/>
              <a:buAutoNum type="arabicPeriod"/>
            </a:pPr>
            <a:r>
              <a:rPr lang="en-US" altLang="zh-CN" dirty="0"/>
              <a:t>Describe the role of business intelligence in providing comprehensive business decision support</a:t>
            </a:r>
          </a:p>
          <a:p>
            <a:pPr marL="457200" indent="-457200">
              <a:buFont typeface="+mj-lt"/>
              <a:buAutoNum type="arabicPeriod"/>
            </a:pPr>
            <a:r>
              <a:rPr lang="en-US" altLang="zh-CN" dirty="0"/>
              <a:t>Describe the architecture, reporting styles, evolution, and benefits of business intelligence</a:t>
            </a:r>
          </a:p>
          <a:p>
            <a:pPr marL="457200" indent="-457200">
              <a:buFont typeface="+mj-lt"/>
              <a:buAutoNum type="arabicPeriod"/>
            </a:pPr>
            <a:r>
              <a:rPr lang="en-US" altLang="zh-CN" dirty="0"/>
              <a:t>Differentiate between operational data and decision support data</a:t>
            </a:r>
          </a:p>
          <a:p>
            <a:pPr marL="457200" indent="-457200">
              <a:buFont typeface="+mj-lt"/>
              <a:buAutoNum type="arabicPeriod"/>
            </a:pPr>
            <a:r>
              <a:rPr lang="en-US" altLang="zh-CN" dirty="0"/>
              <a:t>Identify the purpose, characteristics, and components of a data warehouse</a:t>
            </a:r>
          </a:p>
          <a:p>
            <a:pPr marL="457200" indent="-457200">
              <a:buFont typeface="+mj-lt"/>
              <a:buAutoNum type="arabicPeriod"/>
            </a:pPr>
            <a:r>
              <a:rPr lang="en-US" altLang="zh-CN" dirty="0"/>
              <a:t>Develop star and snowflake schemas for decision-making purposes</a:t>
            </a:r>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(2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 (continued):</a:t>
            </a:r>
          </a:p>
          <a:p>
            <a:pPr marL="457200" indent="-457200">
              <a:buFont typeface="+mj-lt"/>
              <a:buAutoNum type="arabicPeriod" startAt="6"/>
            </a:pPr>
            <a:r>
              <a:rPr lang="en-US" altLang="zh-CN" dirty="0"/>
              <a:t>Describe the characteristics and capabilities of online analytical processing (OLAP)</a:t>
            </a:r>
          </a:p>
          <a:p>
            <a:pPr marL="457200" indent="-457200">
              <a:buFont typeface="+mj-lt"/>
              <a:buAutoNum type="arabicPeriod" startAt="6"/>
            </a:pPr>
            <a:r>
              <a:rPr lang="en-US" altLang="zh-CN" dirty="0"/>
              <a:t>Describe the role and functions of data analytics and data mining</a:t>
            </a:r>
          </a:p>
          <a:p>
            <a:pPr marL="457200" indent="-457200">
              <a:buFont typeface="+mj-lt"/>
              <a:buAutoNum type="arabicPeriod" startAt="6"/>
            </a:pPr>
            <a:r>
              <a:rPr lang="en-US" altLang="zh-CN" dirty="0"/>
              <a:t>Explain how SQL analytic functions are used to support data analytics</a:t>
            </a:r>
          </a:p>
          <a:p>
            <a:pPr marL="457200" indent="-457200">
              <a:buFont typeface="+mj-lt"/>
              <a:buAutoNum type="arabicPeriod" startAt="6"/>
            </a:pPr>
            <a:r>
              <a:rPr lang="en-US" altLang="zh-CN" dirty="0"/>
              <a:t>Define data visualization and explain how it supports business intelligence</a:t>
            </a:r>
          </a:p>
          <a:p>
            <a:pPr marL="457200" indent="-457200">
              <a:buFont typeface="+mj-lt"/>
              <a:buAutoNum type="arabicPeriod" startAt="6"/>
            </a:pPr>
            <a:r>
              <a:rPr lang="en-US" altLang="zh-CN" dirty="0"/>
              <a:t>Define a data lake</a:t>
            </a:r>
          </a:p>
        </p:txBody>
      </p:sp>
    </p:spTree>
    <p:extLst>
      <p:ext uri="{BB962C8B-B14F-4D97-AF65-F5344CB8AC3E}">
        <p14:creationId xmlns:p14="http://schemas.microsoft.com/office/powerpoint/2010/main" val="4028032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The Need for Data Analysis</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altLang="zh-CN" dirty="0"/>
              <a:t>Organizations tend to grow and prosper as they gain a better understanding of their environment</a:t>
            </a:r>
          </a:p>
          <a:p>
            <a:pPr lvl="1"/>
            <a:r>
              <a:rPr lang="en-US" altLang="zh-CN" dirty="0"/>
              <a:t>Managers need to evaluate how the business is doing through tracking daily transactions and analyzing company data</a:t>
            </a:r>
          </a:p>
          <a:p>
            <a:r>
              <a:rPr lang="en-US" altLang="zh-CN" dirty="0"/>
              <a:t>Organizations are always looking for a competitive advantage through product development, market positioning, sales promotions, and customer service</a:t>
            </a:r>
          </a:p>
          <a:p>
            <a:r>
              <a:rPr lang="en-US" altLang="zh-CN" dirty="0"/>
              <a:t>Companies and software vendors addressed these multilevel decision support needs by creating autonomous applications for particular groups of users</a:t>
            </a:r>
          </a:p>
          <a:p>
            <a:pPr lvl="1"/>
            <a:r>
              <a:rPr lang="en-US" altLang="zh-CN" dirty="0"/>
              <a:t>This more comprehensive and integrated decision support framework within organizations became known as business intelligence</a:t>
            </a:r>
          </a:p>
          <a:p>
            <a:endParaRPr lang="en-US" dirty="0"/>
          </a:p>
        </p:txBody>
      </p:sp>
    </p:spTree>
    <p:extLst>
      <p:ext uri="{BB962C8B-B14F-4D97-AF65-F5344CB8AC3E}">
        <p14:creationId xmlns:p14="http://schemas.microsoft.com/office/powerpoint/2010/main" val="421369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(1 of 2)</a:t>
            </a:r>
            <a:endParaRPr lang="zh-CN" altLang="en-US" dirty="0"/>
          </a:p>
        </p:txBody>
      </p:sp>
      <p:sp>
        <p:nvSpPr>
          <p:cNvPr id="3" name="Content Placeholder 2"/>
          <p:cNvSpPr>
            <a:spLocks noGrp="1"/>
          </p:cNvSpPr>
          <p:nvPr>
            <p:ph idx="1"/>
          </p:nvPr>
        </p:nvSpPr>
        <p:spPr/>
        <p:txBody>
          <a:bodyPr/>
          <a:lstStyle/>
          <a:p>
            <a:r>
              <a:rPr lang="en-US" altLang="en-US" dirty="0"/>
              <a:t>Business intelligence (BI) is a term that describes a comprehensive, cohesive, integrated set of tools and processes used to capture, collect, integrate, store, and analyze data</a:t>
            </a:r>
          </a:p>
          <a:p>
            <a:pPr lvl="1"/>
            <a:r>
              <a:rPr lang="en-US" altLang="en-US" dirty="0"/>
              <a:t>The purpose is to generate and present information to support business decision making</a:t>
            </a:r>
          </a:p>
          <a:p>
            <a:r>
              <a:rPr lang="en-US" altLang="en-US" dirty="0"/>
              <a:t>BI is a framework that allows transformation of the following:</a:t>
            </a:r>
          </a:p>
          <a:p>
            <a:pPr lvl="1"/>
            <a:r>
              <a:rPr lang="en-US" altLang="en-US" dirty="0"/>
              <a:t>Data into information</a:t>
            </a:r>
          </a:p>
          <a:p>
            <a:pPr lvl="1"/>
            <a:r>
              <a:rPr lang="en-US" altLang="en-US" dirty="0"/>
              <a:t>Information into knowledge</a:t>
            </a:r>
          </a:p>
          <a:p>
            <a:pPr lvl="1"/>
            <a:r>
              <a:rPr lang="en-US" altLang="en-US" dirty="0"/>
              <a:t>Knowledge into wisdom</a:t>
            </a:r>
          </a:p>
          <a:p>
            <a:endParaRPr lang="zh-CN" altLang="en-US" dirty="0"/>
          </a:p>
        </p:txBody>
      </p:sp>
    </p:spTree>
    <p:extLst>
      <p:ext uri="{BB962C8B-B14F-4D97-AF65-F5344CB8AC3E}">
        <p14:creationId xmlns:p14="http://schemas.microsoft.com/office/powerpoint/2010/main" val="214766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(2 of 2)</a:t>
            </a:r>
            <a:endParaRPr lang="zh-CN" altLang="en-US" dirty="0"/>
          </a:p>
        </p:txBody>
      </p:sp>
      <p:sp>
        <p:nvSpPr>
          <p:cNvPr id="3" name="Content Placeholder 2"/>
          <p:cNvSpPr>
            <a:spLocks noGrp="1"/>
          </p:cNvSpPr>
          <p:nvPr>
            <p:ph idx="1"/>
          </p:nvPr>
        </p:nvSpPr>
        <p:spPr/>
        <p:txBody>
          <a:bodyPr/>
          <a:lstStyle/>
          <a:p>
            <a:r>
              <a:rPr lang="en-US" altLang="en-US" dirty="0"/>
              <a:t>BI provides a framework for the following:</a:t>
            </a:r>
          </a:p>
          <a:p>
            <a:pPr lvl="1"/>
            <a:r>
              <a:rPr lang="en-US" altLang="en-US" dirty="0"/>
              <a:t>Collecting and storing operational data and aggregating it into decision support data</a:t>
            </a:r>
          </a:p>
          <a:p>
            <a:pPr lvl="1"/>
            <a:r>
              <a:rPr lang="en-US" altLang="en-US" dirty="0"/>
              <a:t>Analyzing decision support data and presenting generated information to end users to support business decisions</a:t>
            </a:r>
          </a:p>
          <a:p>
            <a:pPr lvl="1"/>
            <a:r>
              <a:rPr lang="en-US" altLang="en-US" dirty="0"/>
              <a:t>Making business decisions which generate more data</a:t>
            </a:r>
          </a:p>
          <a:p>
            <a:pPr lvl="1"/>
            <a:r>
              <a:rPr lang="en-US" altLang="en-US" dirty="0"/>
              <a:t>Monitoring results to evaluate outcomes and predicting future outcomes with a high degree of accuracy</a:t>
            </a:r>
          </a:p>
          <a:p>
            <a:endParaRPr lang="zh-CN" altLang="en-US" dirty="0"/>
          </a:p>
        </p:txBody>
      </p:sp>
    </p:spTree>
    <p:extLst>
      <p:ext uri="{BB962C8B-B14F-4D97-AF65-F5344CB8AC3E}">
        <p14:creationId xmlns:p14="http://schemas.microsoft.com/office/powerpoint/2010/main" val="1807426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Architecture (1 of 3)</a:t>
            </a:r>
            <a:endParaRPr lang="zh-CN" altLang="en-US" dirty="0"/>
          </a:p>
        </p:txBody>
      </p:sp>
      <p:pic>
        <p:nvPicPr>
          <p:cNvPr id="5" name="Picture Placeholder 4" descr="In the figure the business intelligence framework is superimposed on a grid consisting of people, process, management and governance. In the framework, the external data and operational data go through E T L or extraction, transformation and lodging. The data then enters the data warehouse and finally the data mart. Data warehouse and data mart are part of the data store. A two way, communication takes place between query and reporting on one hand and data store on the other. On top of the query and reporting are: a. monitoring and alerting and b. data analytics. Above all is the data visualization.  "/>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687772" y="1470967"/>
            <a:ext cx="6084628" cy="3610746"/>
          </a:xfrm>
        </p:spPr>
      </p:pic>
      <p:sp>
        <p:nvSpPr>
          <p:cNvPr id="4" name="Text Placeholder 3"/>
          <p:cNvSpPr>
            <a:spLocks noGrp="1"/>
          </p:cNvSpPr>
          <p:nvPr>
            <p:ph type="body" sz="quarter" idx="11"/>
          </p:nvPr>
        </p:nvSpPr>
        <p:spPr>
          <a:xfrm>
            <a:off x="7478972" y="5237017"/>
            <a:ext cx="3976406" cy="641803"/>
          </a:xfrm>
        </p:spPr>
        <p:txBody>
          <a:bodyPr/>
          <a:lstStyle/>
          <a:p>
            <a:r>
              <a:rPr lang="en-US" altLang="zh-CN" b="1" dirty="0"/>
              <a:t>Figure 13.1  </a:t>
            </a:r>
            <a:r>
              <a:rPr lang="en-US" altLang="zh-CN" dirty="0"/>
              <a:t>Business Intelligence Framework</a:t>
            </a:r>
            <a:endParaRPr lang="zh-CN" altLang="en-US" dirty="0"/>
          </a:p>
        </p:txBody>
      </p:sp>
    </p:spTree>
    <p:extLst>
      <p:ext uri="{BB962C8B-B14F-4D97-AF65-F5344CB8AC3E}">
        <p14:creationId xmlns:p14="http://schemas.microsoft.com/office/powerpoint/2010/main" val="524383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Architecture (2 of 3)</a:t>
            </a:r>
            <a:endParaRPr lang="zh-CN" altLang="en-US" dirty="0"/>
          </a:p>
        </p:txBody>
      </p:sp>
      <p:sp>
        <p:nvSpPr>
          <p:cNvPr id="3" name="Content Placeholder 2"/>
          <p:cNvSpPr>
            <a:spLocks noGrp="1"/>
          </p:cNvSpPr>
          <p:nvPr>
            <p:ph idx="1"/>
          </p:nvPr>
        </p:nvSpPr>
        <p:spPr/>
        <p:txBody>
          <a:bodyPr/>
          <a:lstStyle/>
          <a:p>
            <a:r>
              <a:rPr lang="en-US" altLang="zh-CN" b="1" dirty="0"/>
              <a:t>Master data management (MDM) </a:t>
            </a:r>
            <a:r>
              <a:rPr lang="en-US" altLang="zh-CN" dirty="0"/>
              <a:t>is a collection of concepts, techniques, and processes for identification, definition, and management of data elements</a:t>
            </a:r>
          </a:p>
          <a:p>
            <a:r>
              <a:rPr lang="en-US" altLang="zh-CN" b="1" dirty="0"/>
              <a:t>Governance</a:t>
            </a:r>
            <a:r>
              <a:rPr lang="en-US" altLang="zh-CN" dirty="0"/>
              <a:t> is a method of government for controlling business health and for consistent decision making</a:t>
            </a:r>
          </a:p>
          <a:p>
            <a:r>
              <a:rPr lang="en-US" altLang="zh-CN" b="1" dirty="0"/>
              <a:t>Key performance indicators (KPI) </a:t>
            </a:r>
            <a:r>
              <a:rPr lang="en-US" altLang="zh-CN" dirty="0"/>
              <a:t>are numeric or scale-based measurements that assess company’s effectiveness in reaching its goals</a:t>
            </a:r>
          </a:p>
          <a:p>
            <a:pPr lvl="2"/>
            <a:r>
              <a:rPr lang="en-US" altLang="zh-CN" dirty="0"/>
              <a:t>General</a:t>
            </a:r>
          </a:p>
          <a:p>
            <a:pPr lvl="2"/>
            <a:r>
              <a:rPr lang="en-US" altLang="zh-CN" dirty="0"/>
              <a:t>Finance </a:t>
            </a:r>
          </a:p>
          <a:p>
            <a:pPr lvl="2"/>
            <a:r>
              <a:rPr lang="en-US" altLang="zh-CN" dirty="0"/>
              <a:t>Human resources</a:t>
            </a:r>
          </a:p>
          <a:p>
            <a:pPr lvl="2"/>
            <a:r>
              <a:rPr lang="en-US" altLang="zh-CN" dirty="0"/>
              <a:t>Education </a:t>
            </a:r>
          </a:p>
          <a:p>
            <a:endParaRPr lang="zh-CN" altLang="en-US" dirty="0"/>
          </a:p>
        </p:txBody>
      </p:sp>
    </p:spTree>
    <p:extLst>
      <p:ext uri="{BB962C8B-B14F-4D97-AF65-F5344CB8AC3E}">
        <p14:creationId xmlns:p14="http://schemas.microsoft.com/office/powerpoint/2010/main" val="2114749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Architecture (3 of 3)</a:t>
            </a:r>
            <a:endParaRPr lang="zh-CN" altLang="en-US" dirty="0"/>
          </a:p>
        </p:txBody>
      </p:sp>
      <p:sp>
        <p:nvSpPr>
          <p:cNvPr id="3" name="Content Placeholder 2"/>
          <p:cNvSpPr>
            <a:spLocks noGrp="1"/>
          </p:cNvSpPr>
          <p:nvPr>
            <p:ph idx="1"/>
          </p:nvPr>
        </p:nvSpPr>
        <p:spPr/>
        <p:txBody>
          <a:bodyPr/>
          <a:lstStyle/>
          <a:p>
            <a:r>
              <a:rPr lang="en-US" altLang="zh-CN" dirty="0"/>
              <a:t>A BI system’s advanced decision support functions come to life via its intuitive and informational user interface, and reporting capabilities</a:t>
            </a:r>
          </a:p>
          <a:p>
            <a:r>
              <a:rPr lang="en-US" altLang="zh-CN" dirty="0"/>
              <a:t>A modern BI system provides the following reporting styles:</a:t>
            </a:r>
          </a:p>
          <a:p>
            <a:pPr lvl="1"/>
            <a:r>
              <a:rPr lang="en-US" altLang="zh-CN" dirty="0"/>
              <a:t>Advanced reporting</a:t>
            </a:r>
          </a:p>
          <a:p>
            <a:pPr lvl="1"/>
            <a:r>
              <a:rPr lang="en-US" altLang="zh-CN" dirty="0"/>
              <a:t>Monitoring and alerting</a:t>
            </a:r>
          </a:p>
          <a:p>
            <a:pPr lvl="1"/>
            <a:r>
              <a:rPr lang="en-US" altLang="zh-CN" dirty="0"/>
              <a:t>Advanced data analytics</a:t>
            </a:r>
          </a:p>
          <a:p>
            <a:endParaRPr lang="zh-CN" altLang="en-US" dirty="0"/>
          </a:p>
        </p:txBody>
      </p:sp>
    </p:spTree>
    <p:extLst>
      <p:ext uri="{BB962C8B-B14F-4D97-AF65-F5344CB8AC3E}">
        <p14:creationId xmlns:p14="http://schemas.microsoft.com/office/powerpoint/2010/main" val="1263231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Benefits</a:t>
            </a:r>
            <a:endParaRPr lang="zh-CN" altLang="en-US" dirty="0"/>
          </a:p>
        </p:txBody>
      </p:sp>
      <p:sp>
        <p:nvSpPr>
          <p:cNvPr id="3" name="Content Placeholder 2"/>
          <p:cNvSpPr>
            <a:spLocks noGrp="1"/>
          </p:cNvSpPr>
          <p:nvPr>
            <p:ph idx="1"/>
          </p:nvPr>
        </p:nvSpPr>
        <p:spPr/>
        <p:txBody>
          <a:bodyPr/>
          <a:lstStyle/>
          <a:p>
            <a:r>
              <a:rPr lang="en-US" altLang="zh-CN" dirty="0"/>
              <a:t>Improved decision making is the main goal of BI, but BI also provides the following benefits:</a:t>
            </a:r>
          </a:p>
          <a:p>
            <a:pPr lvl="1"/>
            <a:r>
              <a:rPr lang="en-US" altLang="zh-CN" dirty="0"/>
              <a:t>Integrating architecture</a:t>
            </a:r>
          </a:p>
          <a:p>
            <a:pPr lvl="1"/>
            <a:r>
              <a:rPr lang="en-US" altLang="zh-CN" dirty="0"/>
              <a:t>Common user interface for data reporting and analysis</a:t>
            </a:r>
          </a:p>
          <a:p>
            <a:pPr lvl="1"/>
            <a:r>
              <a:rPr lang="en-US" altLang="zh-CN" dirty="0"/>
              <a:t>Common data repository fosters single version of company data</a:t>
            </a:r>
          </a:p>
          <a:p>
            <a:pPr lvl="1"/>
            <a:r>
              <a:rPr lang="en-US" altLang="zh-CN" dirty="0"/>
              <a:t>Improved organizational performance</a:t>
            </a:r>
          </a:p>
          <a:p>
            <a:r>
              <a:rPr lang="en-US" altLang="zh-CN" dirty="0"/>
              <a:t>Achieving all these benefits takes a lot of human, financial, technological resources, and time</a:t>
            </a:r>
          </a:p>
          <a:p>
            <a:pPr lvl="1"/>
            <a:r>
              <a:rPr lang="en-US" altLang="zh-CN" dirty="0"/>
              <a:t>BI benefits are the result of a focused company-wide effort that could take a long time</a:t>
            </a:r>
          </a:p>
          <a:p>
            <a:endParaRPr lang="zh-CN" altLang="en-US" dirty="0"/>
          </a:p>
        </p:txBody>
      </p:sp>
    </p:spTree>
    <p:extLst>
      <p:ext uri="{BB962C8B-B14F-4D97-AF65-F5344CB8AC3E}">
        <p14:creationId xmlns:p14="http://schemas.microsoft.com/office/powerpoint/2010/main" val="1898837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Evolution</a:t>
            </a:r>
            <a:endParaRPr lang="zh-CN" altLang="en-US" dirty="0"/>
          </a:p>
        </p:txBody>
      </p:sp>
      <p:sp>
        <p:nvSpPr>
          <p:cNvPr id="3" name="Content Placeholder 2"/>
          <p:cNvSpPr>
            <a:spLocks noGrp="1"/>
          </p:cNvSpPr>
          <p:nvPr>
            <p:ph idx="1"/>
          </p:nvPr>
        </p:nvSpPr>
        <p:spPr/>
        <p:txBody>
          <a:bodyPr/>
          <a:lstStyle/>
          <a:p>
            <a:r>
              <a:rPr lang="en-US" altLang="zh-CN" dirty="0"/>
              <a:t>A </a:t>
            </a:r>
            <a:r>
              <a:rPr lang="en-US" altLang="zh-CN" b="1" dirty="0"/>
              <a:t>decision support system (DSS) </a:t>
            </a:r>
            <a:r>
              <a:rPr lang="en-US" altLang="zh-CN" dirty="0"/>
              <a:t>is an arrangement of computerized tools used to assist managerial decision making</a:t>
            </a:r>
          </a:p>
          <a:p>
            <a:pPr lvl="1"/>
            <a:r>
              <a:rPr lang="en-US" altLang="zh-CN" dirty="0"/>
              <a:t>A DSS typically has a much narrower focus and reach than a BI solution</a:t>
            </a:r>
          </a:p>
          <a:p>
            <a:r>
              <a:rPr lang="en-US" altLang="zh-CN" dirty="0"/>
              <a:t>BI information technology has evolved from centralized reporting styles to the current, mobile BI and Big Data analytics style in the span of just a few years</a:t>
            </a:r>
          </a:p>
          <a:p>
            <a:pPr lvl="1"/>
            <a:r>
              <a:rPr lang="en-US" altLang="zh-CN" dirty="0"/>
              <a:t>The rate of technological change is not slowing down; technology advancements are accelerating the adoption of BI to new levels</a:t>
            </a:r>
          </a:p>
        </p:txBody>
      </p:sp>
    </p:spTree>
    <p:extLst>
      <p:ext uri="{BB962C8B-B14F-4D97-AF65-F5344CB8AC3E}">
        <p14:creationId xmlns:p14="http://schemas.microsoft.com/office/powerpoint/2010/main" val="3377743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Business Intelligence Technology Trends</a:t>
            </a:r>
            <a:endParaRPr lang="zh-CN" altLang="en-US" dirty="0"/>
          </a:p>
        </p:txBody>
      </p:sp>
      <p:sp>
        <p:nvSpPr>
          <p:cNvPr id="3" name="Content Placeholder 2"/>
          <p:cNvSpPr>
            <a:spLocks noGrp="1"/>
          </p:cNvSpPr>
          <p:nvPr>
            <p:ph idx="1"/>
          </p:nvPr>
        </p:nvSpPr>
        <p:spPr/>
        <p:txBody>
          <a:bodyPr/>
          <a:lstStyle/>
          <a:p>
            <a:r>
              <a:rPr lang="en-US" altLang="zh-CN" dirty="0"/>
              <a:t>The following technological advances are driving the growth of business intelligence technologies:</a:t>
            </a:r>
          </a:p>
          <a:p>
            <a:pPr lvl="1"/>
            <a:r>
              <a:rPr lang="en-US" altLang="zh-CN" dirty="0"/>
              <a:t>Data storage improvements</a:t>
            </a:r>
          </a:p>
          <a:p>
            <a:pPr lvl="1"/>
            <a:r>
              <a:rPr lang="en-US" altLang="zh-CN" dirty="0"/>
              <a:t>Business intelligence appliances</a:t>
            </a:r>
          </a:p>
          <a:p>
            <a:pPr lvl="1"/>
            <a:r>
              <a:rPr lang="en-US" altLang="zh-CN" dirty="0"/>
              <a:t>Business intelligence as a service</a:t>
            </a:r>
          </a:p>
          <a:p>
            <a:pPr lvl="1"/>
            <a:r>
              <a:rPr lang="en-US" altLang="zh-CN" dirty="0"/>
              <a:t>Big Data analytics</a:t>
            </a:r>
          </a:p>
          <a:p>
            <a:pPr lvl="1"/>
            <a:r>
              <a:rPr lang="en-US" altLang="zh-CN" dirty="0"/>
              <a:t>Personal analytics</a:t>
            </a:r>
          </a:p>
          <a:p>
            <a:endParaRPr lang="zh-CN" altLang="en-US" dirty="0"/>
          </a:p>
        </p:txBody>
      </p:sp>
    </p:spTree>
    <p:extLst>
      <p:ext uri="{BB962C8B-B14F-4D97-AF65-F5344CB8AC3E}">
        <p14:creationId xmlns:p14="http://schemas.microsoft.com/office/powerpoint/2010/main" val="603335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13-1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are decision support systems, and what role do they play in the business environment?</a:t>
            </a:r>
            <a:endParaRPr lang="zh-CN" altLang="zh-CN" sz="2400" dirty="0"/>
          </a:p>
        </p:txBody>
      </p:sp>
    </p:spTree>
    <p:extLst>
      <p:ext uri="{BB962C8B-B14F-4D97-AF65-F5344CB8AC3E}">
        <p14:creationId xmlns:p14="http://schemas.microsoft.com/office/powerpoint/2010/main" val="81349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13-1: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are decision support systems, and what role do they play in the business environment?</a:t>
            </a:r>
            <a:endParaRPr lang="zh-CN" altLang="zh-CN" dirty="0"/>
          </a:p>
          <a:p>
            <a:r>
              <a:rPr lang="en-US" b="1" dirty="0"/>
              <a:t>Answer: </a:t>
            </a:r>
            <a:r>
              <a:rPr lang="en-US" altLang="zh-CN" dirty="0"/>
              <a:t>Decision Support Systems (DSS) are based on computerized tools that are used to enhance managerial decision-making. Because complex data and the proper analysis of such data are crucial to strategic and tactical decision making, DSS are essential to the well-being and even survival of businesses that must compete in a global market place.</a:t>
            </a:r>
            <a:endParaRPr lang="zh-CN" altLang="zh-CN" dirty="0"/>
          </a:p>
          <a:p>
            <a:pPr marL="0" indent="0">
              <a:buNone/>
            </a:pPr>
            <a:endParaRPr lang="zh-CN" altLang="zh-CN" dirty="0"/>
          </a:p>
        </p:txBody>
      </p:sp>
    </p:spTree>
    <p:extLst>
      <p:ext uri="{BB962C8B-B14F-4D97-AF65-F5344CB8AC3E}">
        <p14:creationId xmlns:p14="http://schemas.microsoft.com/office/powerpoint/2010/main" val="3634577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Operational Data versus Decision Support Data (1 of 2)</a:t>
            </a:r>
            <a:endParaRPr lang="zh-CN" altLang="en-US" dirty="0"/>
          </a:p>
        </p:txBody>
      </p:sp>
      <p:sp>
        <p:nvSpPr>
          <p:cNvPr id="3" name="Content Placeholder 2"/>
          <p:cNvSpPr>
            <a:spLocks noGrp="1"/>
          </p:cNvSpPr>
          <p:nvPr>
            <p:ph idx="1"/>
          </p:nvPr>
        </p:nvSpPr>
        <p:spPr/>
        <p:txBody>
          <a:bodyPr/>
          <a:lstStyle/>
          <a:p>
            <a:r>
              <a:rPr lang="en-US" altLang="zh-CN" dirty="0"/>
              <a:t>Although BI is used at the strategic and tactical managerial levels within organizations, its effectiveness depends on the quality of data gathered at the operational level</a:t>
            </a:r>
          </a:p>
          <a:p>
            <a:pPr lvl="1"/>
            <a:r>
              <a:rPr lang="en-US" altLang="zh-CN" dirty="0"/>
              <a:t>Operational data is seldom well suited to decision support tasks</a:t>
            </a:r>
          </a:p>
          <a:p>
            <a:r>
              <a:rPr lang="en-US" altLang="zh-CN" dirty="0"/>
              <a:t>Operational data is useful for capturing daily business transactions</a:t>
            </a:r>
          </a:p>
          <a:p>
            <a:r>
              <a:rPr lang="en-US" altLang="zh-CN" dirty="0"/>
              <a:t>Decision support data gives tactical and strategic business meaning to the operational data</a:t>
            </a:r>
          </a:p>
          <a:p>
            <a:r>
              <a:rPr lang="en-US" altLang="zh-CN" dirty="0"/>
              <a:t>Decision support data differs from operational data in three main areas</a:t>
            </a:r>
          </a:p>
          <a:p>
            <a:pPr lvl="1"/>
            <a:r>
              <a:rPr lang="en-US" altLang="zh-CN" dirty="0"/>
              <a:t>Time span</a:t>
            </a:r>
          </a:p>
          <a:p>
            <a:pPr lvl="1"/>
            <a:r>
              <a:rPr lang="en-US" altLang="zh-CN" dirty="0"/>
              <a:t>Granularity (level of aggregation)</a:t>
            </a:r>
          </a:p>
          <a:p>
            <a:pPr lvl="1"/>
            <a:r>
              <a:rPr lang="en-US" altLang="zh-CN" dirty="0"/>
              <a:t>Dimensionality</a:t>
            </a:r>
          </a:p>
          <a:p>
            <a:endParaRPr lang="zh-CN" altLang="en-US" dirty="0"/>
          </a:p>
        </p:txBody>
      </p:sp>
    </p:spTree>
    <p:extLst>
      <p:ext uri="{BB962C8B-B14F-4D97-AF65-F5344CB8AC3E}">
        <p14:creationId xmlns:p14="http://schemas.microsoft.com/office/powerpoint/2010/main" val="775489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Operational Data versus Decision Support Data (2 of 2)</a:t>
            </a:r>
            <a:endParaRPr lang="zh-CN" altLang="en-US" dirty="0"/>
          </a:p>
        </p:txBody>
      </p:sp>
      <p:pic>
        <p:nvPicPr>
          <p:cNvPr id="5" name="Picture Placeholder 4" descr="Figure showing a transformation from operational data to decision support data. Example of an operational data is table with 22 rows and five columns, year, region, agent, product and value. The arrow marks point at the presence of same column headers in the panels of the decision support data. The text distinguishing operational data and decision support data reads as follows. Operational data has a narrow time span, low granularity, and single focus. Such data is usually represented in tabular format, in which each row represents a single transaction. This format often makes it difficult to derive useful information. Decision support system D S S data focuses on a broader time span, tends to have high levels of granularity, and can be examined in multiple dimensions. For example, note these possible aggregations: sales by product, region, agent, and so on, sales for all years or only a few selected years, sales for all products or only a few selected products."/>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498928" y="1789276"/>
            <a:ext cx="5707380" cy="3916680"/>
          </a:xfrm>
        </p:spPr>
      </p:pic>
      <p:sp>
        <p:nvSpPr>
          <p:cNvPr id="4" name="Text Placeholder 3"/>
          <p:cNvSpPr>
            <a:spLocks noGrp="1"/>
          </p:cNvSpPr>
          <p:nvPr>
            <p:ph type="body" sz="quarter" idx="11"/>
          </p:nvPr>
        </p:nvSpPr>
        <p:spPr>
          <a:xfrm>
            <a:off x="7478972" y="4946073"/>
            <a:ext cx="3976406" cy="932747"/>
          </a:xfrm>
        </p:spPr>
        <p:txBody>
          <a:bodyPr/>
          <a:lstStyle/>
          <a:p>
            <a:r>
              <a:rPr lang="en-US" altLang="zh-CN" b="1" dirty="0"/>
              <a:t>Figure 13.3  </a:t>
            </a:r>
            <a:r>
              <a:rPr lang="en-US" altLang="zh-CN" dirty="0"/>
              <a:t>Transforming Operational Data into Decision Support Data</a:t>
            </a:r>
            <a:endParaRPr lang="zh-CN" altLang="en-US" dirty="0"/>
          </a:p>
        </p:txBody>
      </p:sp>
    </p:spTree>
    <p:extLst>
      <p:ext uri="{BB962C8B-B14F-4D97-AF65-F5344CB8AC3E}">
        <p14:creationId xmlns:p14="http://schemas.microsoft.com/office/powerpoint/2010/main" val="3680689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Decision Support Database Requirements</a:t>
            </a:r>
            <a:endParaRPr lang="zh-CN" altLang="en-US" dirty="0"/>
          </a:p>
        </p:txBody>
      </p:sp>
      <p:sp>
        <p:nvSpPr>
          <p:cNvPr id="3" name="Content Placeholder 2"/>
          <p:cNvSpPr>
            <a:spLocks noGrp="1"/>
          </p:cNvSpPr>
          <p:nvPr>
            <p:ph idx="1"/>
          </p:nvPr>
        </p:nvSpPr>
        <p:spPr/>
        <p:txBody>
          <a:bodyPr/>
          <a:lstStyle/>
          <a:p>
            <a:r>
              <a:rPr lang="en-US" altLang="en-US" dirty="0"/>
              <a:t>The decision support database schema must support complex, non-normalized data representations</a:t>
            </a:r>
          </a:p>
          <a:p>
            <a:pPr lvl="1"/>
            <a:r>
              <a:rPr lang="en-US" altLang="en-US" dirty="0"/>
              <a:t>It must contain data that is aggregated and summarized and the queries must be able to extract multidimensional time slices</a:t>
            </a:r>
          </a:p>
          <a:p>
            <a:r>
              <a:rPr lang="en-US" altLang="en-US" dirty="0"/>
              <a:t>Data extraction capabilities should allow batch and scheduled data extraction and should support different data sources and check for inconsistent data or data validation rules</a:t>
            </a:r>
          </a:p>
          <a:p>
            <a:r>
              <a:rPr lang="en-US" altLang="en-US" dirty="0"/>
              <a:t>Database size – the DBMS must be capable of supporting </a:t>
            </a:r>
            <a:r>
              <a:rPr lang="en-US" altLang="en-US" b="1" dirty="0"/>
              <a:t>very large databases (VLDBs)</a:t>
            </a:r>
          </a:p>
          <a:p>
            <a:pPr lvl="1"/>
            <a:r>
              <a:rPr lang="en-US" altLang="en-US" dirty="0"/>
              <a:t>To support a VLDB, the DBMS might be required to support advanced storage technologies and multiple-processor technologies</a:t>
            </a:r>
          </a:p>
          <a:p>
            <a:endParaRPr lang="zh-CN" altLang="en-US" dirty="0"/>
          </a:p>
        </p:txBody>
      </p:sp>
    </p:spTree>
    <p:extLst>
      <p:ext uri="{BB962C8B-B14F-4D97-AF65-F5344CB8AC3E}">
        <p14:creationId xmlns:p14="http://schemas.microsoft.com/office/powerpoint/2010/main" val="2805501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Data Warehouse (1 of 2)</a:t>
            </a:r>
            <a:endParaRPr lang="zh-CN" altLang="en-US" dirty="0"/>
          </a:p>
        </p:txBody>
      </p:sp>
      <p:sp>
        <p:nvSpPr>
          <p:cNvPr id="3" name="Content Placeholder 2"/>
          <p:cNvSpPr>
            <a:spLocks noGrp="1"/>
          </p:cNvSpPr>
          <p:nvPr>
            <p:ph idx="1"/>
          </p:nvPr>
        </p:nvSpPr>
        <p:spPr/>
        <p:txBody>
          <a:bodyPr/>
          <a:lstStyle/>
          <a:p>
            <a:r>
              <a:rPr lang="en-US" altLang="zh-CN" dirty="0"/>
              <a:t>The </a:t>
            </a:r>
            <a:r>
              <a:rPr lang="en-US" altLang="zh-CN" b="1" dirty="0"/>
              <a:t>data warehouse </a:t>
            </a:r>
            <a:r>
              <a:rPr lang="en-US" altLang="zh-CN" dirty="0"/>
              <a:t>is an integrated, subject-oriented, time-variant, nonvolatile collection of data that provides support for decision making</a:t>
            </a:r>
          </a:p>
          <a:p>
            <a:r>
              <a:rPr lang="en-US" altLang="zh-CN" dirty="0"/>
              <a:t>Components of the data warehouse include the following:</a:t>
            </a:r>
          </a:p>
          <a:p>
            <a:pPr lvl="1"/>
            <a:r>
              <a:rPr lang="en-US" altLang="zh-CN" dirty="0"/>
              <a:t>Integrated</a:t>
            </a:r>
          </a:p>
          <a:p>
            <a:pPr lvl="1"/>
            <a:r>
              <a:rPr lang="en-US" altLang="zh-CN" dirty="0"/>
              <a:t>Subject-oriented</a:t>
            </a:r>
          </a:p>
          <a:p>
            <a:pPr lvl="1"/>
            <a:r>
              <a:rPr lang="en-US" altLang="zh-CN" dirty="0"/>
              <a:t>Time-variant</a:t>
            </a:r>
          </a:p>
          <a:p>
            <a:pPr lvl="1"/>
            <a:r>
              <a:rPr lang="en-US" altLang="zh-CN" dirty="0"/>
              <a:t>Nonvolatile</a:t>
            </a:r>
          </a:p>
          <a:p>
            <a:endParaRPr lang="zh-CN" altLang="en-US" dirty="0"/>
          </a:p>
        </p:txBody>
      </p:sp>
    </p:spTree>
    <p:extLst>
      <p:ext uri="{BB962C8B-B14F-4D97-AF65-F5344CB8AC3E}">
        <p14:creationId xmlns:p14="http://schemas.microsoft.com/office/powerpoint/2010/main" val="83204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Data Warehouse (2 of 2)</a:t>
            </a:r>
            <a:endParaRPr lang="zh-CN" altLang="en-US" dirty="0"/>
          </a:p>
        </p:txBody>
      </p:sp>
      <p:pic>
        <p:nvPicPr>
          <p:cNvPr id="5" name="Picture Placeholder 4" descr="The ETL process consists of 3 stages extraction, transformation and loading. The operational data goes through extraction followed by a transformation. During the transformation, the data is filtered, transformed, integrated, classified, aggregated and summarized. Once, the data is transformed, it is loaded into the data warehouse, where the data is, integrated, it is made subject oriented, time variant and non volatile."/>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562206" y="1619557"/>
            <a:ext cx="6221623" cy="3729388"/>
          </a:xfrm>
        </p:spPr>
      </p:pic>
      <p:sp>
        <p:nvSpPr>
          <p:cNvPr id="4" name="Text Placeholder 3"/>
          <p:cNvSpPr>
            <a:spLocks noGrp="1"/>
          </p:cNvSpPr>
          <p:nvPr>
            <p:ph type="body" sz="quarter" idx="11"/>
          </p:nvPr>
        </p:nvSpPr>
        <p:spPr>
          <a:xfrm>
            <a:off x="7478972" y="5527964"/>
            <a:ext cx="3976406" cy="350856"/>
          </a:xfrm>
        </p:spPr>
        <p:txBody>
          <a:bodyPr/>
          <a:lstStyle/>
          <a:p>
            <a:r>
              <a:rPr lang="en-US" altLang="zh-CN" b="1" dirty="0"/>
              <a:t>Figure 13.4  </a:t>
            </a:r>
            <a:r>
              <a:rPr lang="en-US" altLang="zh-CN" dirty="0"/>
              <a:t>The ETL Process</a:t>
            </a:r>
            <a:endParaRPr lang="zh-CN" altLang="en-US" dirty="0"/>
          </a:p>
        </p:txBody>
      </p:sp>
    </p:spTree>
    <p:extLst>
      <p:ext uri="{BB962C8B-B14F-4D97-AF65-F5344CB8AC3E}">
        <p14:creationId xmlns:p14="http://schemas.microsoft.com/office/powerpoint/2010/main" val="386195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Marts</a:t>
            </a:r>
            <a:endParaRPr lang="zh-CN" altLang="en-US" dirty="0"/>
          </a:p>
        </p:txBody>
      </p:sp>
      <p:sp>
        <p:nvSpPr>
          <p:cNvPr id="3" name="Content Placeholder 2"/>
          <p:cNvSpPr>
            <a:spLocks noGrp="1"/>
          </p:cNvSpPr>
          <p:nvPr>
            <p:ph idx="1"/>
          </p:nvPr>
        </p:nvSpPr>
        <p:spPr/>
        <p:txBody>
          <a:bodyPr/>
          <a:lstStyle/>
          <a:p>
            <a:r>
              <a:rPr lang="en-US" altLang="en-US" dirty="0"/>
              <a:t>A data mart is a small, single-subject data warehouse subset that provides decision support to a small group of people</a:t>
            </a:r>
          </a:p>
          <a:p>
            <a:r>
              <a:rPr lang="en-US" altLang="en-US" dirty="0"/>
              <a:t>Benefits of data marts over data warehouses include the following:</a:t>
            </a:r>
          </a:p>
          <a:p>
            <a:pPr lvl="1"/>
            <a:r>
              <a:rPr lang="en-US" altLang="en-US" dirty="0"/>
              <a:t>Lower cost and shorter implementation time </a:t>
            </a:r>
          </a:p>
          <a:p>
            <a:pPr lvl="1"/>
            <a:r>
              <a:rPr lang="en-US" altLang="en-US" dirty="0"/>
              <a:t>Technologically advanced</a:t>
            </a:r>
          </a:p>
          <a:p>
            <a:pPr lvl="1"/>
            <a:r>
              <a:rPr lang="en-US" altLang="en-US" dirty="0"/>
              <a:t>Inevitable “people issues”</a:t>
            </a:r>
          </a:p>
          <a:p>
            <a:endParaRPr lang="zh-CN" altLang="en-US" dirty="0"/>
          </a:p>
        </p:txBody>
      </p:sp>
    </p:spTree>
    <p:extLst>
      <p:ext uri="{BB962C8B-B14F-4D97-AF65-F5344CB8AC3E}">
        <p14:creationId xmlns:p14="http://schemas.microsoft.com/office/powerpoint/2010/main" val="3882089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Twelve Rules That Define a Data Warehouse</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8604624"/>
              </p:ext>
            </p:extLst>
          </p:nvPr>
        </p:nvGraphicFramePr>
        <p:xfrm>
          <a:off x="476843" y="1690692"/>
          <a:ext cx="11242676" cy="4359044"/>
        </p:xfrm>
        <a:graphic>
          <a:graphicData uri="http://schemas.openxmlformats.org/drawingml/2006/table">
            <a:tbl>
              <a:tblPr firstRow="1" bandRow="1">
                <a:tableStyleId>{5C22544A-7EE6-4342-B048-85BDC9FD1C3A}</a:tableStyleId>
              </a:tblPr>
              <a:tblGrid>
                <a:gridCol w="1653886">
                  <a:extLst>
                    <a:ext uri="{9D8B030D-6E8A-4147-A177-3AD203B41FA5}">
                      <a16:colId xmlns:a16="http://schemas.microsoft.com/office/drawing/2014/main" val="20000"/>
                    </a:ext>
                  </a:extLst>
                </a:gridCol>
                <a:gridCol w="9588790">
                  <a:extLst>
                    <a:ext uri="{9D8B030D-6E8A-4147-A177-3AD203B41FA5}">
                      <a16:colId xmlns:a16="http://schemas.microsoft.com/office/drawing/2014/main" val="20001"/>
                    </a:ext>
                  </a:extLst>
                </a:gridCol>
              </a:tblGrid>
              <a:tr h="370840">
                <a:tc>
                  <a:txBody>
                    <a:bodyPr/>
                    <a:lstStyle/>
                    <a:p>
                      <a:r>
                        <a:rPr lang="en-US" altLang="zh-CN" sz="1600" dirty="0"/>
                        <a:t>Table 13.9</a:t>
                      </a:r>
                      <a:endParaRPr lang="zh-CN" altLang="en-US" sz="1600" dirty="0"/>
                    </a:p>
                  </a:txBody>
                  <a:tcPr/>
                </a:tc>
                <a:tc>
                  <a:txBody>
                    <a:bodyPr/>
                    <a:lstStyle/>
                    <a:p>
                      <a:r>
                        <a:rPr lang="en-US" altLang="zh-CN" sz="1600" dirty="0"/>
                        <a:t>Twelve Rules for a Data Warehouse</a:t>
                      </a:r>
                      <a:endParaRPr lang="zh-CN" altLang="en-US" sz="1600" dirty="0"/>
                    </a:p>
                  </a:txBody>
                  <a:tcPr/>
                </a:tc>
                <a:extLst>
                  <a:ext uri="{0D108BD9-81ED-4DB2-BD59-A6C34878D82A}">
                    <a16:rowId xmlns:a16="http://schemas.microsoft.com/office/drawing/2014/main" val="10000"/>
                  </a:ext>
                </a:extLst>
              </a:tr>
              <a:tr h="328526">
                <a:tc>
                  <a:txBody>
                    <a:bodyPr/>
                    <a:lstStyle/>
                    <a:p>
                      <a:r>
                        <a:rPr lang="en-US" altLang="zh-CN" sz="1400" dirty="0"/>
                        <a:t>Rule No.</a:t>
                      </a:r>
                      <a:endParaRPr lang="zh-CN" altLang="en-US" sz="1400" dirty="0"/>
                    </a:p>
                  </a:txBody>
                  <a:tcPr/>
                </a:tc>
                <a:tc>
                  <a:txBody>
                    <a:bodyPr/>
                    <a:lstStyle/>
                    <a:p>
                      <a:r>
                        <a:rPr lang="en-US" altLang="zh-CN" sz="1400" dirty="0"/>
                        <a:t>Description</a:t>
                      </a:r>
                      <a:endParaRPr lang="zh-CN" altLang="en-US" sz="1400" dirty="0"/>
                    </a:p>
                  </a:txBody>
                  <a:tcPr/>
                </a:tc>
                <a:extLst>
                  <a:ext uri="{0D108BD9-81ED-4DB2-BD59-A6C34878D82A}">
                    <a16:rowId xmlns:a16="http://schemas.microsoft.com/office/drawing/2014/main" val="10001"/>
                  </a:ext>
                </a:extLst>
              </a:tr>
              <a:tr h="259773">
                <a:tc>
                  <a:txBody>
                    <a:bodyPr/>
                    <a:lstStyle/>
                    <a:p>
                      <a:r>
                        <a:rPr lang="en-US" altLang="zh-CN" sz="1200" dirty="0"/>
                        <a:t>1</a:t>
                      </a:r>
                      <a:endParaRPr lang="zh-CN" altLang="en-US" sz="1200" dirty="0"/>
                    </a:p>
                  </a:txBody>
                  <a:tcPr/>
                </a:tc>
                <a:tc>
                  <a:txBody>
                    <a:bodyPr/>
                    <a:lstStyle/>
                    <a:p>
                      <a:r>
                        <a:rPr lang="en-US" altLang="zh-CN" sz="1200" dirty="0"/>
                        <a:t>The data warehouse and operational environments are separated.</a:t>
                      </a:r>
                      <a:endParaRPr lang="zh-CN" altLang="en-US" sz="1200" dirty="0"/>
                    </a:p>
                  </a:txBody>
                  <a:tcPr/>
                </a:tc>
                <a:extLst>
                  <a:ext uri="{0D108BD9-81ED-4DB2-BD59-A6C34878D82A}">
                    <a16:rowId xmlns:a16="http://schemas.microsoft.com/office/drawing/2014/main" val="10002"/>
                  </a:ext>
                </a:extLst>
              </a:tr>
              <a:tr h="276398">
                <a:tc>
                  <a:txBody>
                    <a:bodyPr/>
                    <a:lstStyle/>
                    <a:p>
                      <a:r>
                        <a:rPr lang="en-US" altLang="zh-CN" sz="1200" dirty="0"/>
                        <a:t>2</a:t>
                      </a:r>
                      <a:endParaRPr lang="zh-CN" altLang="en-US" sz="1200" dirty="0"/>
                    </a:p>
                  </a:txBody>
                  <a:tcPr/>
                </a:tc>
                <a:tc>
                  <a:txBody>
                    <a:bodyPr/>
                    <a:lstStyle/>
                    <a:p>
                      <a:r>
                        <a:rPr lang="en-US" altLang="zh-CN" sz="1200" dirty="0"/>
                        <a:t>The data warehouse data</a:t>
                      </a:r>
                      <a:r>
                        <a:rPr lang="en-US" altLang="zh-CN" sz="1200" baseline="0" dirty="0"/>
                        <a:t> is integrated.</a:t>
                      </a:r>
                      <a:endParaRPr lang="zh-CN" altLang="en-US" sz="1200" dirty="0"/>
                    </a:p>
                  </a:txBody>
                  <a:tcPr/>
                </a:tc>
                <a:extLst>
                  <a:ext uri="{0D108BD9-81ED-4DB2-BD59-A6C34878D82A}">
                    <a16:rowId xmlns:a16="http://schemas.microsoft.com/office/drawing/2014/main" val="10003"/>
                  </a:ext>
                </a:extLst>
              </a:tr>
              <a:tr h="249382">
                <a:tc>
                  <a:txBody>
                    <a:bodyPr/>
                    <a:lstStyle/>
                    <a:p>
                      <a:r>
                        <a:rPr lang="en-US" altLang="zh-CN" sz="1200" dirty="0"/>
                        <a:t>3</a:t>
                      </a:r>
                      <a:endParaRPr lang="zh-CN" altLang="en-US" sz="1200" dirty="0"/>
                    </a:p>
                  </a:txBody>
                  <a:tcPr/>
                </a:tc>
                <a:tc>
                  <a:txBody>
                    <a:bodyPr/>
                    <a:lstStyle/>
                    <a:p>
                      <a:r>
                        <a:rPr lang="en-US" altLang="zh-CN" sz="1200" dirty="0"/>
                        <a:t>The data warehouse contains historical data over</a:t>
                      </a:r>
                      <a:r>
                        <a:rPr lang="en-US" altLang="zh-CN" sz="1200" baseline="0" dirty="0"/>
                        <a:t> a long time.</a:t>
                      </a:r>
                      <a:endParaRPr lang="zh-CN" altLang="en-US" sz="1200" dirty="0"/>
                    </a:p>
                  </a:txBody>
                  <a:tcPr/>
                </a:tc>
                <a:extLst>
                  <a:ext uri="{0D108BD9-81ED-4DB2-BD59-A6C34878D82A}">
                    <a16:rowId xmlns:a16="http://schemas.microsoft.com/office/drawing/2014/main" val="10004"/>
                  </a:ext>
                </a:extLst>
              </a:tr>
              <a:tr h="266007">
                <a:tc>
                  <a:txBody>
                    <a:bodyPr/>
                    <a:lstStyle/>
                    <a:p>
                      <a:r>
                        <a:rPr lang="en-US" altLang="zh-CN" sz="1200" dirty="0"/>
                        <a:t>4</a:t>
                      </a:r>
                      <a:endParaRPr lang="zh-CN" altLang="en-US" sz="1200" dirty="0"/>
                    </a:p>
                  </a:txBody>
                  <a:tcPr/>
                </a:tc>
                <a:tc>
                  <a:txBody>
                    <a:bodyPr/>
                    <a:lstStyle/>
                    <a:p>
                      <a:r>
                        <a:rPr lang="en-US" altLang="zh-CN" sz="1200" dirty="0"/>
                        <a:t>The data warehouse data is snapshot data captured at a given point in time.</a:t>
                      </a:r>
                      <a:endParaRPr lang="zh-CN" altLang="en-US" sz="1200" dirty="0"/>
                    </a:p>
                  </a:txBody>
                  <a:tcPr/>
                </a:tc>
                <a:extLst>
                  <a:ext uri="{0D108BD9-81ED-4DB2-BD59-A6C34878D82A}">
                    <a16:rowId xmlns:a16="http://schemas.microsoft.com/office/drawing/2014/main" val="10005"/>
                  </a:ext>
                </a:extLst>
              </a:tr>
              <a:tr h="272242">
                <a:tc>
                  <a:txBody>
                    <a:bodyPr/>
                    <a:lstStyle/>
                    <a:p>
                      <a:r>
                        <a:rPr lang="en-US" altLang="zh-CN" sz="1200" dirty="0"/>
                        <a:t>5</a:t>
                      </a:r>
                      <a:endParaRPr lang="zh-CN" altLang="en-US" sz="1200" dirty="0"/>
                    </a:p>
                  </a:txBody>
                  <a:tcPr/>
                </a:tc>
                <a:tc>
                  <a:txBody>
                    <a:bodyPr/>
                    <a:lstStyle/>
                    <a:p>
                      <a:r>
                        <a:rPr lang="en-US" altLang="zh-CN" sz="1200" dirty="0"/>
                        <a:t>The data warehouse data is subject oriented.</a:t>
                      </a:r>
                      <a:endParaRPr lang="zh-CN" altLang="en-US" sz="1200" dirty="0"/>
                    </a:p>
                  </a:txBody>
                  <a:tcPr/>
                </a:tc>
                <a:extLst>
                  <a:ext uri="{0D108BD9-81ED-4DB2-BD59-A6C34878D82A}">
                    <a16:rowId xmlns:a16="http://schemas.microsoft.com/office/drawing/2014/main" val="10006"/>
                  </a:ext>
                </a:extLst>
              </a:tr>
              <a:tr h="268086">
                <a:tc>
                  <a:txBody>
                    <a:bodyPr/>
                    <a:lstStyle/>
                    <a:p>
                      <a:r>
                        <a:rPr lang="en-US" altLang="zh-CN" sz="1200" dirty="0"/>
                        <a:t>6</a:t>
                      </a:r>
                      <a:endParaRPr lang="zh-CN" altLang="en-US" sz="1200" dirty="0"/>
                    </a:p>
                  </a:txBody>
                  <a:tcPr/>
                </a:tc>
                <a:tc>
                  <a:txBody>
                    <a:bodyPr/>
                    <a:lstStyle/>
                    <a:p>
                      <a:r>
                        <a:rPr lang="en-US" altLang="zh-CN" sz="1200" dirty="0"/>
                        <a:t>The data warehouse data is mainly read-only with periodic batch updates from operational data.</a:t>
                      </a:r>
                      <a:endParaRPr lang="zh-CN" altLang="en-US" sz="1200" dirty="0"/>
                    </a:p>
                  </a:txBody>
                  <a:tcPr/>
                </a:tc>
                <a:extLst>
                  <a:ext uri="{0D108BD9-81ED-4DB2-BD59-A6C34878D82A}">
                    <a16:rowId xmlns:a16="http://schemas.microsoft.com/office/drawing/2014/main" val="10007"/>
                  </a:ext>
                </a:extLst>
              </a:tr>
              <a:tr h="222366">
                <a:tc>
                  <a:txBody>
                    <a:bodyPr/>
                    <a:lstStyle/>
                    <a:p>
                      <a:r>
                        <a:rPr lang="en-US" altLang="zh-CN" sz="1200" dirty="0"/>
                        <a:t>7</a:t>
                      </a:r>
                      <a:endParaRPr lang="zh-CN" altLang="en-US" sz="1200" dirty="0"/>
                    </a:p>
                  </a:txBody>
                  <a:tcPr/>
                </a:tc>
                <a:tc>
                  <a:txBody>
                    <a:bodyPr/>
                    <a:lstStyle/>
                    <a:p>
                      <a:r>
                        <a:rPr lang="en-US" altLang="zh-CN" sz="1200" dirty="0"/>
                        <a:t>The data warehouse development life cycle differs</a:t>
                      </a:r>
                      <a:r>
                        <a:rPr lang="en-US" altLang="zh-CN" sz="1200" baseline="0" dirty="0"/>
                        <a:t> from classical systems development.</a:t>
                      </a:r>
                      <a:endParaRPr lang="zh-CN" altLang="en-US" sz="1200" dirty="0"/>
                    </a:p>
                  </a:txBody>
                  <a:tcPr/>
                </a:tc>
                <a:extLst>
                  <a:ext uri="{0D108BD9-81ED-4DB2-BD59-A6C34878D82A}">
                    <a16:rowId xmlns:a16="http://schemas.microsoft.com/office/drawing/2014/main" val="10008"/>
                  </a:ext>
                </a:extLst>
              </a:tr>
              <a:tr h="436418">
                <a:tc>
                  <a:txBody>
                    <a:bodyPr/>
                    <a:lstStyle/>
                    <a:p>
                      <a:r>
                        <a:rPr lang="en-US" altLang="zh-CN" sz="1200" dirty="0"/>
                        <a:t>8</a:t>
                      </a:r>
                      <a:endParaRPr lang="zh-CN" altLang="en-US" sz="1200" dirty="0"/>
                    </a:p>
                  </a:txBody>
                  <a:tcPr/>
                </a:tc>
                <a:tc>
                  <a:txBody>
                    <a:bodyPr/>
                    <a:lstStyle/>
                    <a:p>
                      <a:r>
                        <a:rPr lang="en-US" altLang="zh-CN" sz="1200" dirty="0"/>
                        <a:t>The data warehouse contains data with several levels of detail:</a:t>
                      </a:r>
                      <a:r>
                        <a:rPr lang="en-US" altLang="zh-CN" sz="1200" baseline="0" dirty="0"/>
                        <a:t> current detail data, old detail data, lightly summarized data, and highly summarized data</a:t>
                      </a:r>
                      <a:endParaRPr lang="zh-CN" altLang="en-US" sz="1200" dirty="0"/>
                    </a:p>
                  </a:txBody>
                  <a:tcPr/>
                </a:tc>
                <a:extLst>
                  <a:ext uri="{0D108BD9-81ED-4DB2-BD59-A6C34878D82A}">
                    <a16:rowId xmlns:a16="http://schemas.microsoft.com/office/drawing/2014/main" val="10009"/>
                  </a:ext>
                </a:extLst>
              </a:tr>
              <a:tr h="249382">
                <a:tc>
                  <a:txBody>
                    <a:bodyPr/>
                    <a:lstStyle/>
                    <a:p>
                      <a:r>
                        <a:rPr lang="en-US" altLang="zh-CN" sz="1200" dirty="0"/>
                        <a:t>9</a:t>
                      </a:r>
                      <a:endParaRPr lang="zh-CN" altLang="en-US" sz="1200" dirty="0"/>
                    </a:p>
                  </a:txBody>
                  <a:tcPr/>
                </a:tc>
                <a:tc>
                  <a:txBody>
                    <a:bodyPr/>
                    <a:lstStyle/>
                    <a:p>
                      <a:r>
                        <a:rPr lang="en-US" altLang="zh-CN" sz="1200" dirty="0"/>
                        <a:t>The data warehouse environment is characterized by read-only transactions to very</a:t>
                      </a:r>
                      <a:r>
                        <a:rPr lang="en-US" altLang="zh-CN" sz="1200" baseline="0" dirty="0"/>
                        <a:t> large data sets.</a:t>
                      </a:r>
                      <a:endParaRPr lang="zh-CN" altLang="en-US" sz="1200" dirty="0"/>
                    </a:p>
                  </a:txBody>
                  <a:tcPr/>
                </a:tc>
                <a:extLst>
                  <a:ext uri="{0D108BD9-81ED-4DB2-BD59-A6C34878D82A}">
                    <a16:rowId xmlns:a16="http://schemas.microsoft.com/office/drawing/2014/main" val="10010"/>
                  </a:ext>
                </a:extLst>
              </a:tr>
              <a:tr h="255616">
                <a:tc>
                  <a:txBody>
                    <a:bodyPr/>
                    <a:lstStyle/>
                    <a:p>
                      <a:r>
                        <a:rPr lang="en-US" altLang="zh-CN" sz="1200" dirty="0"/>
                        <a:t>10</a:t>
                      </a:r>
                      <a:endParaRPr lang="zh-CN" altLang="en-US" sz="1200" dirty="0"/>
                    </a:p>
                  </a:txBody>
                  <a:tcPr/>
                </a:tc>
                <a:tc>
                  <a:txBody>
                    <a:bodyPr/>
                    <a:lstStyle/>
                    <a:p>
                      <a:r>
                        <a:rPr lang="en-US" altLang="zh-CN" sz="1200" dirty="0"/>
                        <a:t>The data warehouse environment has a system that traces</a:t>
                      </a:r>
                      <a:r>
                        <a:rPr lang="en-US" altLang="zh-CN" sz="1200" baseline="0" dirty="0"/>
                        <a:t> data sources, transformations, and storage.</a:t>
                      </a:r>
                      <a:endParaRPr lang="zh-CN" altLang="en-US" sz="1200" dirty="0"/>
                    </a:p>
                  </a:txBody>
                  <a:tcPr/>
                </a:tc>
                <a:extLst>
                  <a:ext uri="{0D108BD9-81ED-4DB2-BD59-A6C34878D82A}">
                    <a16:rowId xmlns:a16="http://schemas.microsoft.com/office/drawing/2014/main" val="10011"/>
                  </a:ext>
                </a:extLst>
              </a:tr>
              <a:tr h="241069">
                <a:tc>
                  <a:txBody>
                    <a:bodyPr/>
                    <a:lstStyle/>
                    <a:p>
                      <a:r>
                        <a:rPr lang="en-US" altLang="zh-CN" sz="1200" dirty="0"/>
                        <a:t>11</a:t>
                      </a:r>
                      <a:endParaRPr lang="zh-CN" altLang="en-US" sz="1200" dirty="0"/>
                    </a:p>
                  </a:txBody>
                  <a:tcPr/>
                </a:tc>
                <a:tc>
                  <a:txBody>
                    <a:bodyPr/>
                    <a:lstStyle/>
                    <a:p>
                      <a:r>
                        <a:rPr lang="en-US" altLang="zh-CN" sz="1200" dirty="0"/>
                        <a:t>The data warehouse’s metadata is a critical component of this environment.</a:t>
                      </a:r>
                      <a:endParaRPr lang="zh-CN" altLang="en-US" sz="1200" dirty="0"/>
                    </a:p>
                  </a:txBody>
                  <a:tcPr/>
                </a:tc>
                <a:extLst>
                  <a:ext uri="{0D108BD9-81ED-4DB2-BD59-A6C34878D82A}">
                    <a16:rowId xmlns:a16="http://schemas.microsoft.com/office/drawing/2014/main" val="10012"/>
                  </a:ext>
                </a:extLst>
              </a:tr>
              <a:tr h="268086">
                <a:tc>
                  <a:txBody>
                    <a:bodyPr/>
                    <a:lstStyle/>
                    <a:p>
                      <a:r>
                        <a:rPr lang="en-US" altLang="zh-CN" sz="1200" dirty="0"/>
                        <a:t>12</a:t>
                      </a:r>
                      <a:endParaRPr lang="zh-CN" altLang="en-US" sz="1200" dirty="0"/>
                    </a:p>
                  </a:txBody>
                  <a:tcPr/>
                </a:tc>
                <a:tc>
                  <a:txBody>
                    <a:bodyPr/>
                    <a:lstStyle/>
                    <a:p>
                      <a:r>
                        <a:rPr lang="en-US" altLang="zh-CN" sz="1200" dirty="0"/>
                        <a:t>The data warehouse contains a chargeback mechanism for resource usage that enforces optimal use of the data by end users.</a:t>
                      </a:r>
                      <a:endParaRPr lang="zh-CN" altLang="en-US" sz="1200" dirty="0"/>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521767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Star Schemas (1 of 5)</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star schema </a:t>
            </a:r>
            <a:r>
              <a:rPr lang="en-US" altLang="en-US" dirty="0"/>
              <a:t>is a data-modeling technique used to map multidimensional decision support data into a relational database</a:t>
            </a:r>
          </a:p>
          <a:p>
            <a:r>
              <a:rPr lang="en-US" altLang="en-US" dirty="0"/>
              <a:t>Basic star schema components include the following:</a:t>
            </a:r>
          </a:p>
          <a:p>
            <a:pPr lvl="1"/>
            <a:r>
              <a:rPr lang="en-US" altLang="en-US" b="1" dirty="0"/>
              <a:t>Facts</a:t>
            </a:r>
            <a:r>
              <a:rPr lang="en-US" altLang="en-US" dirty="0"/>
              <a:t> are numeric values that represent a specific business aspect</a:t>
            </a:r>
          </a:p>
          <a:p>
            <a:pPr lvl="1"/>
            <a:r>
              <a:rPr lang="en-US" altLang="en-US" b="1" dirty="0"/>
              <a:t>Dimensions</a:t>
            </a:r>
            <a:r>
              <a:rPr lang="en-US" altLang="en-US" dirty="0"/>
              <a:t> are qualifying characteristics that provide additional perspectives to a fact</a:t>
            </a:r>
          </a:p>
          <a:p>
            <a:pPr lvl="1"/>
            <a:r>
              <a:rPr lang="en-US" altLang="en-US" dirty="0"/>
              <a:t>Attributes are used to search, filter, and classify facts</a:t>
            </a:r>
            <a:endParaRPr lang="en-US" altLang="zh-CN" dirty="0"/>
          </a:p>
          <a:p>
            <a:pPr lvl="2"/>
            <a:r>
              <a:rPr lang="en-US" altLang="en-US" dirty="0"/>
              <a:t>Slice and dice is the ability to focus on slices of the data cube for more detailed analysis</a:t>
            </a:r>
            <a:endParaRPr lang="en-US" altLang="zh-CN" dirty="0"/>
          </a:p>
          <a:p>
            <a:pPr lvl="1"/>
            <a:r>
              <a:rPr lang="en-US" altLang="en-US" dirty="0"/>
              <a:t>The </a:t>
            </a:r>
            <a:r>
              <a:rPr lang="en-US" altLang="en-US" b="1" dirty="0"/>
              <a:t>attribute hierarchy </a:t>
            </a:r>
            <a:r>
              <a:rPr lang="en-US" altLang="en-US" dirty="0"/>
              <a:t>provides a top-down data organization that is used for a</a:t>
            </a:r>
            <a:r>
              <a:rPr lang="en-US" altLang="zh-CN" dirty="0"/>
              <a:t>ggregation and drill-down/roll-up data analysis</a:t>
            </a:r>
          </a:p>
          <a:p>
            <a:endParaRPr lang="zh-CN" altLang="en-US" dirty="0"/>
          </a:p>
        </p:txBody>
      </p:sp>
    </p:spTree>
    <p:extLst>
      <p:ext uri="{BB962C8B-B14F-4D97-AF65-F5344CB8AC3E}">
        <p14:creationId xmlns:p14="http://schemas.microsoft.com/office/powerpoint/2010/main" val="4111799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Star Schemas (2 of 5)</a:t>
            </a:r>
            <a:endParaRPr lang="zh-CN" altLang="en-US" dirty="0"/>
          </a:p>
        </p:txBody>
      </p:sp>
      <p:sp>
        <p:nvSpPr>
          <p:cNvPr id="3" name="Content Placeholder 2"/>
          <p:cNvSpPr>
            <a:spLocks noGrp="1"/>
          </p:cNvSpPr>
          <p:nvPr>
            <p:ph idx="1"/>
          </p:nvPr>
        </p:nvSpPr>
        <p:spPr/>
        <p:txBody>
          <a:bodyPr/>
          <a:lstStyle/>
          <a:p>
            <a:r>
              <a:rPr lang="en-US" altLang="en-US" dirty="0"/>
              <a:t>Facts and dimensions are normally represented by physical tables in data warehouse database</a:t>
            </a:r>
          </a:p>
          <a:p>
            <a:pPr lvl="1"/>
            <a:r>
              <a:rPr lang="en-US" altLang="en-US" dirty="0"/>
              <a:t>The fact table is related to each dimension table in a many-to-one (M:1) relationship </a:t>
            </a:r>
          </a:p>
          <a:p>
            <a:r>
              <a:rPr lang="en-US" altLang="en-US" dirty="0"/>
              <a:t>Fact and dimension tables are related by foreign keys and are subject to primary and foreign key constraints</a:t>
            </a:r>
          </a:p>
          <a:p>
            <a:r>
              <a:rPr lang="en-US" altLang="en-US" dirty="0"/>
              <a:t>The primary key of a fact table is a composite primary key because the fact table is related to many dimension tables</a:t>
            </a:r>
          </a:p>
          <a:p>
            <a:r>
              <a:rPr lang="en-US" altLang="en-US" dirty="0"/>
              <a:t>The fact table’s primary key is always formed by combining the foreign keys pointing to the related dimension tables</a:t>
            </a:r>
          </a:p>
          <a:p>
            <a:endParaRPr lang="zh-CN" altLang="en-US" dirty="0"/>
          </a:p>
        </p:txBody>
      </p:sp>
    </p:spTree>
    <p:extLst>
      <p:ext uri="{BB962C8B-B14F-4D97-AF65-F5344CB8AC3E}">
        <p14:creationId xmlns:p14="http://schemas.microsoft.com/office/powerpoint/2010/main" val="3315216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Star Schemas (3 of 5)</a:t>
            </a:r>
            <a:endParaRPr lang="zh-CN" altLang="en-US" dirty="0"/>
          </a:p>
        </p:txBody>
      </p:sp>
      <p:pic>
        <p:nvPicPr>
          <p:cNvPr id="5" name="Picture Placeholder 4" descr="Star Schema for sales consists of a sales fact table in the centre in a 1 to many relationship with 4 dimension tables, location and customer to its left while time and product to its right side. The sale fact table has 3,000,000 records and is used for daily sales aggregates by store, customer, and product. There are 7 attributes in the sales fact table out of which, the first four attributes are the primary keys for the 4 dimension tables. All the attributes of sales fact table are, time underscore I D, local underscore I D, customer underscore I D, product underscore I D, sales underscore quantity, sales underscore price and sales underscore total. The location dimension table with 25 records has the following attributes location underscore I D, location underscore description, region underscore I D , location underscore state, and location underscore city. The customer dimension table with 125 records has the following attributes customer underscore I D, customer underscore L name, customer underscore F name, customer underscore initial and customer underscore D O B. The time dimension table with 365 records has the following attributes, time underscore I D, time underscore year, time underscore quarter, time underscore month, time underscore day and time underscore clock time. The product dimension table with 3,000 records has the following attributes, product underscore I D, product underscore description, product underscore type underscore I D, product underscore brand, product underscore color, product underscore size, product underscore package and product underscore price."/>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2287598" y="1377835"/>
            <a:ext cx="4754880" cy="4160520"/>
          </a:xfrm>
        </p:spPr>
      </p:pic>
      <p:sp>
        <p:nvSpPr>
          <p:cNvPr id="4" name="Text Placeholder 3"/>
          <p:cNvSpPr>
            <a:spLocks noGrp="1"/>
          </p:cNvSpPr>
          <p:nvPr>
            <p:ph type="body" sz="quarter" idx="11"/>
          </p:nvPr>
        </p:nvSpPr>
        <p:spPr>
          <a:xfrm>
            <a:off x="7478972" y="5538355"/>
            <a:ext cx="3976406" cy="340465"/>
          </a:xfrm>
        </p:spPr>
        <p:txBody>
          <a:bodyPr/>
          <a:lstStyle/>
          <a:p>
            <a:r>
              <a:rPr lang="en-US" altLang="zh-CN" b="1" dirty="0"/>
              <a:t>Figure 13.10  </a:t>
            </a:r>
            <a:r>
              <a:rPr lang="en-US" altLang="zh-CN" dirty="0"/>
              <a:t>Star Schema for Sales</a:t>
            </a:r>
            <a:endParaRPr lang="zh-CN" altLang="en-US" dirty="0"/>
          </a:p>
        </p:txBody>
      </p:sp>
    </p:spTree>
    <p:extLst>
      <p:ext uri="{BB962C8B-B14F-4D97-AF65-F5344CB8AC3E}">
        <p14:creationId xmlns:p14="http://schemas.microsoft.com/office/powerpoint/2010/main" val="3171324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Star Schemas (4 of 5)</a:t>
            </a:r>
            <a:endParaRPr lang="zh-CN" altLang="en-US" dirty="0"/>
          </a:p>
        </p:txBody>
      </p:sp>
      <p:sp>
        <p:nvSpPr>
          <p:cNvPr id="3" name="Content Placeholder 2"/>
          <p:cNvSpPr>
            <a:spLocks noGrp="1"/>
          </p:cNvSpPr>
          <p:nvPr>
            <p:ph idx="1"/>
          </p:nvPr>
        </p:nvSpPr>
        <p:spPr/>
        <p:txBody>
          <a:bodyPr/>
          <a:lstStyle/>
          <a:p>
            <a:r>
              <a:rPr lang="en-US" altLang="en-US" dirty="0"/>
              <a:t>Performance-improving techniques for the star schema include the following:</a:t>
            </a:r>
          </a:p>
          <a:p>
            <a:pPr lvl="1"/>
            <a:r>
              <a:rPr lang="en-US" altLang="en-US" dirty="0"/>
              <a:t>Normalizing Dimensional Tables</a:t>
            </a:r>
          </a:p>
          <a:p>
            <a:pPr lvl="2"/>
            <a:r>
              <a:rPr lang="en-US" altLang="en-US" dirty="0"/>
              <a:t>Snowflake schema is a star schema in which dimension tables can have their own dimension tables</a:t>
            </a:r>
          </a:p>
          <a:p>
            <a:pPr lvl="1"/>
            <a:r>
              <a:rPr lang="en-US" altLang="en-US" dirty="0"/>
              <a:t>Maintaining Multiple Fact Tables to Represent Different Aggregation Levels</a:t>
            </a:r>
          </a:p>
          <a:p>
            <a:pPr lvl="2"/>
            <a:r>
              <a:rPr lang="en-US" altLang="en-US" dirty="0"/>
              <a:t>This technique saves processor cycles at run time, thereby speeding up data analysis</a:t>
            </a:r>
          </a:p>
          <a:p>
            <a:pPr lvl="1"/>
            <a:r>
              <a:rPr lang="en-US" altLang="en-US" dirty="0"/>
              <a:t>Denormalizing Fact Tables</a:t>
            </a:r>
          </a:p>
          <a:p>
            <a:pPr lvl="2"/>
            <a:r>
              <a:rPr lang="en-US" altLang="en-US" dirty="0"/>
              <a:t>Improves data access performance and saves data storage space</a:t>
            </a:r>
          </a:p>
        </p:txBody>
      </p:sp>
    </p:spTree>
    <p:extLst>
      <p:ext uri="{BB962C8B-B14F-4D97-AF65-F5344CB8AC3E}">
        <p14:creationId xmlns:p14="http://schemas.microsoft.com/office/powerpoint/2010/main" val="2984117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Star Schemas (5 of 5)</a:t>
            </a:r>
            <a:endParaRPr lang="zh-CN" altLang="en-US" dirty="0"/>
          </a:p>
        </p:txBody>
      </p:sp>
      <p:sp>
        <p:nvSpPr>
          <p:cNvPr id="3" name="Content Placeholder 2"/>
          <p:cNvSpPr>
            <a:spLocks noGrp="1"/>
          </p:cNvSpPr>
          <p:nvPr>
            <p:ph idx="1"/>
          </p:nvPr>
        </p:nvSpPr>
        <p:spPr/>
        <p:txBody>
          <a:bodyPr/>
          <a:lstStyle/>
          <a:p>
            <a:r>
              <a:rPr lang="en-US" altLang="en-US" dirty="0"/>
              <a:t>Performance-improving techniques for the star schema include the following (continued):</a:t>
            </a:r>
          </a:p>
          <a:p>
            <a:pPr lvl="1"/>
            <a:r>
              <a:rPr lang="en-US" altLang="en-US" dirty="0"/>
              <a:t>Partitioning and Replicating Tables</a:t>
            </a:r>
          </a:p>
          <a:p>
            <a:pPr lvl="2"/>
            <a:r>
              <a:rPr lang="en-US" altLang="en-US" b="1" dirty="0"/>
              <a:t>Partitioning</a:t>
            </a:r>
            <a:r>
              <a:rPr lang="en-US" altLang="en-US" dirty="0"/>
              <a:t> splits tables into subsets of rows or columns and places them close to the client computer </a:t>
            </a:r>
          </a:p>
          <a:p>
            <a:pPr lvl="2"/>
            <a:r>
              <a:rPr lang="en-US" altLang="en-US" b="1" dirty="0"/>
              <a:t>Replication</a:t>
            </a:r>
            <a:r>
              <a:rPr lang="en-US" altLang="en-US" dirty="0"/>
              <a:t> makes a copy of a table and places it in a different location</a:t>
            </a:r>
          </a:p>
          <a:p>
            <a:pPr lvl="2"/>
            <a:r>
              <a:rPr lang="en-US" altLang="en-US" b="1" dirty="0"/>
              <a:t>Periodicity</a:t>
            </a:r>
            <a:r>
              <a:rPr lang="en-US" altLang="en-US" dirty="0"/>
              <a:t> provides information about the time span of the data stored in the table</a:t>
            </a:r>
          </a:p>
          <a:p>
            <a:endParaRPr lang="zh-CN" altLang="en-US" dirty="0"/>
          </a:p>
        </p:txBody>
      </p:sp>
    </p:spTree>
    <p:extLst>
      <p:ext uri="{BB962C8B-B14F-4D97-AF65-F5344CB8AC3E}">
        <p14:creationId xmlns:p14="http://schemas.microsoft.com/office/powerpoint/2010/main" val="3156086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13-2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a data warehouse, and what are its main characteristics? </a:t>
            </a:r>
            <a:endParaRPr lang="zh-CN" altLang="zh-CN" sz="2400" dirty="0"/>
          </a:p>
        </p:txBody>
      </p:sp>
    </p:spTree>
    <p:extLst>
      <p:ext uri="{BB962C8B-B14F-4D97-AF65-F5344CB8AC3E}">
        <p14:creationId xmlns:p14="http://schemas.microsoft.com/office/powerpoint/2010/main" val="229339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13-2: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a data warehouse, and what are its main characteristics? </a:t>
            </a:r>
          </a:p>
          <a:p>
            <a:r>
              <a:rPr lang="en-US" b="1" dirty="0"/>
              <a:t>Answer: </a:t>
            </a:r>
            <a:r>
              <a:rPr lang="en-US" altLang="zh-CN" dirty="0"/>
              <a:t>A data warehouse is an integrated, subject-oriented, time-variant and non-volatile database that provides support for decision-making. (See section 13-4 for an in-depth discussion about the main characteristics.) The data warehouse is usually a read-only database optimized for data analysis and query processing. </a:t>
            </a:r>
            <a:endParaRPr lang="zh-CN" altLang="zh-CN" dirty="0"/>
          </a:p>
        </p:txBody>
      </p:sp>
    </p:spTree>
    <p:extLst>
      <p:ext uri="{BB962C8B-B14F-4D97-AF65-F5344CB8AC3E}">
        <p14:creationId xmlns:p14="http://schemas.microsoft.com/office/powerpoint/2010/main" val="124788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Online Analytical Processing</a:t>
            </a:r>
            <a:endParaRPr lang="zh-CN" altLang="en-US" dirty="0"/>
          </a:p>
        </p:txBody>
      </p:sp>
      <p:sp>
        <p:nvSpPr>
          <p:cNvPr id="3" name="Content Placeholder 2"/>
          <p:cNvSpPr>
            <a:spLocks noGrp="1"/>
          </p:cNvSpPr>
          <p:nvPr>
            <p:ph idx="1"/>
          </p:nvPr>
        </p:nvSpPr>
        <p:spPr/>
        <p:txBody>
          <a:bodyPr/>
          <a:lstStyle/>
          <a:p>
            <a:r>
              <a:rPr lang="en-US" altLang="en-US" b="1" dirty="0"/>
              <a:t>Online analytical processing (OLAP)</a:t>
            </a:r>
            <a:r>
              <a:rPr lang="en-US" altLang="en-US" dirty="0"/>
              <a:t> is a BI style whose systems share three main characteristics:</a:t>
            </a:r>
          </a:p>
          <a:p>
            <a:pPr lvl="1"/>
            <a:r>
              <a:rPr lang="en-US" altLang="en-US" dirty="0"/>
              <a:t>Multidimensional data analysis techniques</a:t>
            </a:r>
          </a:p>
          <a:p>
            <a:pPr lvl="1"/>
            <a:r>
              <a:rPr lang="en-US" altLang="en-US" dirty="0"/>
              <a:t>Advanced database support</a:t>
            </a:r>
          </a:p>
          <a:p>
            <a:pPr lvl="1"/>
            <a:r>
              <a:rPr lang="en-US" altLang="en-US" dirty="0"/>
              <a:t>Easy-to-use end-user interfaces</a:t>
            </a:r>
          </a:p>
          <a:p>
            <a:endParaRPr lang="zh-CN" altLang="en-US" dirty="0"/>
          </a:p>
        </p:txBody>
      </p:sp>
    </p:spTree>
    <p:extLst>
      <p:ext uri="{BB962C8B-B14F-4D97-AF65-F5344CB8AC3E}">
        <p14:creationId xmlns:p14="http://schemas.microsoft.com/office/powerpoint/2010/main" val="4221305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Multidimensional Data Analysis Techniques</a:t>
            </a:r>
            <a:endParaRPr lang="zh-CN" altLang="en-US" dirty="0"/>
          </a:p>
        </p:txBody>
      </p:sp>
      <p:sp>
        <p:nvSpPr>
          <p:cNvPr id="3" name="Content Placeholder 2"/>
          <p:cNvSpPr>
            <a:spLocks noGrp="1"/>
          </p:cNvSpPr>
          <p:nvPr>
            <p:ph idx="1"/>
          </p:nvPr>
        </p:nvSpPr>
        <p:spPr/>
        <p:txBody>
          <a:bodyPr/>
          <a:lstStyle/>
          <a:p>
            <a:r>
              <a:rPr lang="en-US" altLang="en-US" dirty="0"/>
              <a:t>A characteristic of modern OLAP tools is their capacity for data to be processed and viewed as part of a multidimensional structure</a:t>
            </a:r>
          </a:p>
          <a:p>
            <a:pPr lvl="1"/>
            <a:r>
              <a:rPr lang="en-US" altLang="en-US" dirty="0"/>
              <a:t>This type of data analysis is particularly attractive to business decision makers who tend to view business data as being related to other business data</a:t>
            </a:r>
          </a:p>
          <a:p>
            <a:r>
              <a:rPr lang="en-US" altLang="en-US" dirty="0"/>
              <a:t>Multidimensional data analysis techniques are augmented by the following functions:</a:t>
            </a:r>
          </a:p>
          <a:p>
            <a:pPr lvl="1"/>
            <a:r>
              <a:rPr lang="en-US" altLang="en-US" dirty="0"/>
              <a:t>Advanced data presentation functions</a:t>
            </a:r>
          </a:p>
          <a:p>
            <a:pPr lvl="1"/>
            <a:r>
              <a:rPr lang="en-US" altLang="en-US" dirty="0"/>
              <a:t>Advanced data aggregation, consolidation, and classification functions</a:t>
            </a:r>
          </a:p>
          <a:p>
            <a:pPr lvl="1"/>
            <a:r>
              <a:rPr lang="en-US" altLang="en-US" dirty="0"/>
              <a:t>Advanced computational functions</a:t>
            </a:r>
          </a:p>
          <a:p>
            <a:pPr lvl="1"/>
            <a:r>
              <a:rPr lang="en-US" altLang="en-US" dirty="0"/>
              <a:t>Advanced data-modeling functions</a:t>
            </a:r>
          </a:p>
          <a:p>
            <a:endParaRPr lang="zh-CN" altLang="en-US" dirty="0"/>
          </a:p>
        </p:txBody>
      </p:sp>
    </p:spTree>
    <p:extLst>
      <p:ext uri="{BB962C8B-B14F-4D97-AF65-F5344CB8AC3E}">
        <p14:creationId xmlns:p14="http://schemas.microsoft.com/office/powerpoint/2010/main" val="494885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Advanced Database Support</a:t>
            </a:r>
            <a:endParaRPr lang="zh-CN" altLang="en-US" dirty="0"/>
          </a:p>
        </p:txBody>
      </p:sp>
      <p:sp>
        <p:nvSpPr>
          <p:cNvPr id="3" name="Content Placeholder 2"/>
          <p:cNvSpPr>
            <a:spLocks noGrp="1"/>
          </p:cNvSpPr>
          <p:nvPr>
            <p:ph idx="1"/>
          </p:nvPr>
        </p:nvSpPr>
        <p:spPr/>
        <p:txBody>
          <a:bodyPr/>
          <a:lstStyle/>
          <a:p>
            <a:r>
              <a:rPr lang="en-US" altLang="en-US" dirty="0"/>
              <a:t>OLAP tools must have the following features to deliver efficient decision support:</a:t>
            </a:r>
          </a:p>
          <a:p>
            <a:pPr lvl="1"/>
            <a:r>
              <a:rPr lang="en-US" altLang="en-US" dirty="0"/>
              <a:t>Access to many different kinds of DBMSs, flat files, and internal and external data sources</a:t>
            </a:r>
          </a:p>
          <a:p>
            <a:pPr lvl="1"/>
            <a:r>
              <a:rPr lang="en-US" altLang="en-US" dirty="0"/>
              <a:t>Access to aggregated data warehouse data and operational database detail data</a:t>
            </a:r>
          </a:p>
          <a:p>
            <a:pPr lvl="1"/>
            <a:r>
              <a:rPr lang="en-US" altLang="en-US" dirty="0"/>
              <a:t>Advanced data navigation features</a:t>
            </a:r>
          </a:p>
          <a:p>
            <a:pPr lvl="1"/>
            <a:r>
              <a:rPr lang="en-US" altLang="en-US" dirty="0"/>
              <a:t>Rapid and consistent query response times</a:t>
            </a:r>
          </a:p>
          <a:p>
            <a:pPr lvl="1"/>
            <a:r>
              <a:rPr lang="en-US" altLang="en-US" dirty="0"/>
              <a:t>The ability to map end-user requests</a:t>
            </a:r>
          </a:p>
          <a:p>
            <a:pPr lvl="1"/>
            <a:r>
              <a:rPr lang="en-US" altLang="en-US" dirty="0"/>
              <a:t>Support for very large databases</a:t>
            </a:r>
          </a:p>
          <a:p>
            <a:endParaRPr lang="zh-CN" altLang="en-US" dirty="0"/>
          </a:p>
        </p:txBody>
      </p:sp>
    </p:spTree>
    <p:extLst>
      <p:ext uri="{BB962C8B-B14F-4D97-AF65-F5344CB8AC3E}">
        <p14:creationId xmlns:p14="http://schemas.microsoft.com/office/powerpoint/2010/main" val="302495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Easy-to-Use End-User Interfaces</a:t>
            </a:r>
            <a:endParaRPr lang="zh-CN" altLang="en-US" dirty="0"/>
          </a:p>
        </p:txBody>
      </p:sp>
      <p:sp>
        <p:nvSpPr>
          <p:cNvPr id="3" name="Content Placeholder 2"/>
          <p:cNvSpPr>
            <a:spLocks noGrp="1"/>
          </p:cNvSpPr>
          <p:nvPr>
            <p:ph idx="1"/>
          </p:nvPr>
        </p:nvSpPr>
        <p:spPr/>
        <p:txBody>
          <a:bodyPr/>
          <a:lstStyle/>
          <a:p>
            <a:r>
              <a:rPr lang="en-US" altLang="en-US" dirty="0"/>
              <a:t>When properly implemented, an analytical interface permits the user to navigate data in a way that simplifies and accelerates decision making or data analysis</a:t>
            </a:r>
          </a:p>
          <a:p>
            <a:r>
              <a:rPr lang="en-US" altLang="en-US" dirty="0"/>
              <a:t>Advanced OLAP features are more useful when access is kept simple</a:t>
            </a:r>
          </a:p>
          <a:p>
            <a:r>
              <a:rPr lang="en-US" altLang="en-US" dirty="0"/>
              <a:t>Many interface features are “borrowed” from previous generations of data analysis tools </a:t>
            </a:r>
          </a:p>
          <a:p>
            <a:endParaRPr lang="zh-CN" altLang="en-US" dirty="0"/>
          </a:p>
        </p:txBody>
      </p:sp>
    </p:spTree>
    <p:extLst>
      <p:ext uri="{BB962C8B-B14F-4D97-AF65-F5344CB8AC3E}">
        <p14:creationId xmlns:p14="http://schemas.microsoft.com/office/powerpoint/2010/main" val="3114806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OLAP Architecture (1 of 2)</a:t>
            </a:r>
            <a:endParaRPr lang="zh-CN" altLang="en-US" dirty="0"/>
          </a:p>
        </p:txBody>
      </p:sp>
      <p:sp>
        <p:nvSpPr>
          <p:cNvPr id="3" name="Content Placeholder 2"/>
          <p:cNvSpPr>
            <a:spLocks noGrp="1"/>
          </p:cNvSpPr>
          <p:nvPr>
            <p:ph idx="1"/>
          </p:nvPr>
        </p:nvSpPr>
        <p:spPr/>
        <p:txBody>
          <a:bodyPr/>
          <a:lstStyle/>
          <a:p>
            <a:r>
              <a:rPr lang="en-US" altLang="zh-CN" dirty="0"/>
              <a:t>Designed to meet ease-of-use requirements while keeping the system flexible</a:t>
            </a:r>
          </a:p>
          <a:p>
            <a:r>
              <a:rPr lang="en-US" altLang="zh-CN" dirty="0"/>
              <a:t>Main architectural components</a:t>
            </a:r>
          </a:p>
          <a:p>
            <a:pPr lvl="1"/>
            <a:r>
              <a:rPr lang="en-US" altLang="zh-CN" dirty="0"/>
              <a:t>Graphical user interface (GUI)</a:t>
            </a:r>
          </a:p>
          <a:p>
            <a:pPr lvl="1"/>
            <a:r>
              <a:rPr lang="en-US" altLang="zh-CN" dirty="0"/>
              <a:t>Analytical processing logic</a:t>
            </a:r>
          </a:p>
          <a:p>
            <a:pPr lvl="1"/>
            <a:r>
              <a:rPr lang="en-US" altLang="zh-CN" dirty="0"/>
              <a:t>Data-processing logic</a:t>
            </a:r>
          </a:p>
          <a:p>
            <a:endParaRPr lang="zh-CN" altLang="en-US" dirty="0"/>
          </a:p>
        </p:txBody>
      </p:sp>
    </p:spTree>
    <p:extLst>
      <p:ext uri="{BB962C8B-B14F-4D97-AF65-F5344CB8AC3E}">
        <p14:creationId xmlns:p14="http://schemas.microsoft.com/office/powerpoint/2010/main" val="3729774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OLAP Architecture (2 of 2)</a:t>
            </a:r>
            <a:endParaRPr lang="zh-CN" altLang="en-US" dirty="0"/>
          </a:p>
        </p:txBody>
      </p:sp>
      <p:pic>
        <p:nvPicPr>
          <p:cNvPr id="5" name="Picture Placeholder 4" descr="The O L A P architecture in the figure, highlights the alternate direct access of operational and data warehouse data, in the O L A P engine which provides a front end to the data warehouse. The two possible routes to the O L A P engine are as follows. In route 1, the external data and operational data go through E T L or extraction, transformation and lodging. The data then enters the data warehouse from which it goes to the O L A P engine for front end. The two way arrow also imply that the, front end data also returns to the warehouse. Route 2 on the other hand is an alternate direct access of the operational data into the O L A P engine. In the O L A P engine, analytical processing logic and data processing logic are applied on the data. Multiple interfaces and application plug ins such as excel plug in, access plug in, O L A P G U I prepare data for advanced reporting, spread sheets, O L A P reports, dash boards and Mobile B I. "/>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466792" y="1690692"/>
            <a:ext cx="6012180" cy="3596640"/>
          </a:xfrm>
        </p:spPr>
      </p:pic>
      <p:sp>
        <p:nvSpPr>
          <p:cNvPr id="4" name="Text Placeholder 3"/>
          <p:cNvSpPr>
            <a:spLocks noGrp="1"/>
          </p:cNvSpPr>
          <p:nvPr>
            <p:ph type="body" sz="quarter" idx="11"/>
          </p:nvPr>
        </p:nvSpPr>
        <p:spPr>
          <a:xfrm>
            <a:off x="7478972" y="5527964"/>
            <a:ext cx="3976406" cy="350856"/>
          </a:xfrm>
        </p:spPr>
        <p:txBody>
          <a:bodyPr/>
          <a:lstStyle/>
          <a:p>
            <a:r>
              <a:rPr lang="en-US" altLang="zh-CN" b="1" dirty="0"/>
              <a:t>Figure 13.16  </a:t>
            </a:r>
            <a:r>
              <a:rPr lang="en-US" altLang="zh-CN" dirty="0"/>
              <a:t>OLAP Architecture</a:t>
            </a:r>
            <a:endParaRPr lang="zh-CN" altLang="en-US" dirty="0"/>
          </a:p>
        </p:txBody>
      </p:sp>
    </p:spTree>
    <p:extLst>
      <p:ext uri="{BB962C8B-B14F-4D97-AF65-F5344CB8AC3E}">
        <p14:creationId xmlns:p14="http://schemas.microsoft.com/office/powerpoint/2010/main" val="25578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Relational OLAP</a:t>
            </a:r>
            <a:endParaRPr lang="zh-CN" altLang="en-US" dirty="0"/>
          </a:p>
        </p:txBody>
      </p:sp>
      <p:sp>
        <p:nvSpPr>
          <p:cNvPr id="3" name="Content Placeholder 2"/>
          <p:cNvSpPr>
            <a:spLocks noGrp="1"/>
          </p:cNvSpPr>
          <p:nvPr>
            <p:ph idx="1"/>
          </p:nvPr>
        </p:nvSpPr>
        <p:spPr/>
        <p:txBody>
          <a:bodyPr/>
          <a:lstStyle/>
          <a:p>
            <a:r>
              <a:rPr lang="en-US" altLang="en-US" b="1" dirty="0"/>
              <a:t>Relational online analytical processing (ROLAP) </a:t>
            </a:r>
            <a:r>
              <a:rPr lang="en-US" altLang="en-US" dirty="0"/>
              <a:t>provides OLAP functionality by using relational databases and familiar relational query tools to store and analyze multidimensional data</a:t>
            </a:r>
          </a:p>
          <a:p>
            <a:r>
              <a:rPr lang="en-US" altLang="en-US" dirty="0"/>
              <a:t>ROLAP adds the following extensions to traditional RDBMS technology</a:t>
            </a:r>
          </a:p>
          <a:p>
            <a:pPr lvl="1"/>
            <a:r>
              <a:rPr lang="en-US" altLang="en-US" dirty="0"/>
              <a:t>Multidimensional data schema support within the RDBMS</a:t>
            </a:r>
          </a:p>
          <a:p>
            <a:pPr lvl="1"/>
            <a:r>
              <a:rPr lang="en-US" altLang="en-US" dirty="0"/>
              <a:t>Data access language and query performance optimized for multidimensional data</a:t>
            </a:r>
          </a:p>
          <a:p>
            <a:pPr lvl="1"/>
            <a:r>
              <a:rPr lang="en-US" altLang="en-US" dirty="0"/>
              <a:t>Support for very large databases (VLDBs)</a:t>
            </a:r>
          </a:p>
          <a:p>
            <a:endParaRPr lang="zh-CN" altLang="en-US" dirty="0"/>
          </a:p>
        </p:txBody>
      </p:sp>
    </p:spTree>
    <p:extLst>
      <p:ext uri="{BB962C8B-B14F-4D97-AF65-F5344CB8AC3E}">
        <p14:creationId xmlns:p14="http://schemas.microsoft.com/office/powerpoint/2010/main" val="1358284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Multidimensional OLAP</a:t>
            </a:r>
            <a:endParaRPr lang="zh-CN" altLang="en-US" dirty="0"/>
          </a:p>
        </p:txBody>
      </p:sp>
      <p:sp>
        <p:nvSpPr>
          <p:cNvPr id="3" name="Content Placeholder 2"/>
          <p:cNvSpPr>
            <a:spLocks noGrp="1"/>
          </p:cNvSpPr>
          <p:nvPr>
            <p:ph idx="1"/>
          </p:nvPr>
        </p:nvSpPr>
        <p:spPr/>
        <p:txBody>
          <a:bodyPr/>
          <a:lstStyle/>
          <a:p>
            <a:r>
              <a:rPr lang="en-US" altLang="en-US" b="1" dirty="0"/>
              <a:t>Multidimensional online analytical processing (MOLAP)</a:t>
            </a:r>
            <a:r>
              <a:rPr lang="en-US" altLang="en-US" dirty="0"/>
              <a:t> extends OLAP functionality to </a:t>
            </a:r>
            <a:r>
              <a:rPr lang="en-US" altLang="en-US" b="1" dirty="0"/>
              <a:t>multidimensional database management systems (MDBMSs)</a:t>
            </a:r>
          </a:p>
          <a:p>
            <a:pPr lvl="1"/>
            <a:r>
              <a:rPr lang="en-US" altLang="en-US" dirty="0"/>
              <a:t>MDBMS uses proprietary techniques store data in matrix-like </a:t>
            </a:r>
            <a:r>
              <a:rPr lang="en-US" altLang="en-US" i="1" dirty="0"/>
              <a:t>n</a:t>
            </a:r>
            <a:r>
              <a:rPr lang="en-US" altLang="en-US" dirty="0"/>
              <a:t>-dimensional arrays</a:t>
            </a:r>
          </a:p>
          <a:p>
            <a:r>
              <a:rPr lang="en-US" altLang="en-US" dirty="0"/>
              <a:t>End users visualize stored data as a three dimensional </a:t>
            </a:r>
            <a:r>
              <a:rPr lang="en-US" altLang="en-US" b="1" dirty="0"/>
              <a:t>data cube</a:t>
            </a:r>
          </a:p>
          <a:p>
            <a:r>
              <a:rPr lang="en-US" altLang="en-US" dirty="0"/>
              <a:t>Data cubes can grow to </a:t>
            </a:r>
            <a:r>
              <a:rPr lang="en-US" altLang="en-US" i="1" dirty="0"/>
              <a:t>n</a:t>
            </a:r>
            <a:r>
              <a:rPr lang="en-US" altLang="en-US" dirty="0"/>
              <a:t> number dimensions, thus becoming hypercubes</a:t>
            </a:r>
          </a:p>
          <a:p>
            <a:r>
              <a:rPr lang="en-US" altLang="en-US" dirty="0"/>
              <a:t>To speed data access, data cubes are normally held in memory in the </a:t>
            </a:r>
            <a:r>
              <a:rPr lang="en-US" altLang="en-US" b="1" dirty="0"/>
              <a:t>cube cache </a:t>
            </a:r>
          </a:p>
          <a:p>
            <a:r>
              <a:rPr lang="en-US" altLang="en-US" b="1" dirty="0"/>
              <a:t>Sparsity</a:t>
            </a:r>
            <a:r>
              <a:rPr lang="en-US" altLang="en-US" dirty="0"/>
              <a:t> measures the density of the data held in the data cube</a:t>
            </a:r>
          </a:p>
          <a:p>
            <a:endParaRPr lang="zh-CN" altLang="en-US" dirty="0"/>
          </a:p>
        </p:txBody>
      </p:sp>
    </p:spTree>
    <p:extLst>
      <p:ext uri="{BB962C8B-B14F-4D97-AF65-F5344CB8AC3E}">
        <p14:creationId xmlns:p14="http://schemas.microsoft.com/office/powerpoint/2010/main" val="1349166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Relational versus Multidimensional OLAP</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1444093"/>
              </p:ext>
            </p:extLst>
          </p:nvPr>
        </p:nvGraphicFramePr>
        <p:xfrm>
          <a:off x="476250" y="1825625"/>
          <a:ext cx="11242675" cy="3307080"/>
        </p:xfrm>
        <a:graphic>
          <a:graphicData uri="http://schemas.openxmlformats.org/drawingml/2006/table">
            <a:tbl>
              <a:tblPr firstRow="1" bandRow="1">
                <a:tableStyleId>{5C22544A-7EE6-4342-B048-85BDC9FD1C3A}</a:tableStyleId>
              </a:tblPr>
              <a:tblGrid>
                <a:gridCol w="1799359">
                  <a:extLst>
                    <a:ext uri="{9D8B030D-6E8A-4147-A177-3AD203B41FA5}">
                      <a16:colId xmlns:a16="http://schemas.microsoft.com/office/drawing/2014/main" val="20000"/>
                    </a:ext>
                  </a:extLst>
                </a:gridCol>
                <a:gridCol w="5008419">
                  <a:extLst>
                    <a:ext uri="{9D8B030D-6E8A-4147-A177-3AD203B41FA5}">
                      <a16:colId xmlns:a16="http://schemas.microsoft.com/office/drawing/2014/main" val="20001"/>
                    </a:ext>
                  </a:extLst>
                </a:gridCol>
                <a:gridCol w="4434897">
                  <a:extLst>
                    <a:ext uri="{9D8B030D-6E8A-4147-A177-3AD203B41FA5}">
                      <a16:colId xmlns:a16="http://schemas.microsoft.com/office/drawing/2014/main" val="20002"/>
                    </a:ext>
                  </a:extLst>
                </a:gridCol>
              </a:tblGrid>
              <a:tr h="370840">
                <a:tc>
                  <a:txBody>
                    <a:bodyPr/>
                    <a:lstStyle/>
                    <a:p>
                      <a:r>
                        <a:rPr lang="en-US" altLang="zh-CN" dirty="0"/>
                        <a:t>Table 13.12</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Relational vs. Multidimensional OLAP</a:t>
                      </a:r>
                      <a:endParaRPr lang="zh-CN" altLang="en-US" dirty="0"/>
                    </a:p>
                  </a:txBody>
                  <a:tcPr/>
                </a:tc>
                <a:tc>
                  <a:txBody>
                    <a:bodyPr/>
                    <a:lstStyle/>
                    <a:p>
                      <a:endParaRPr lang="zh-CN" altLang="en-US" dirty="0"/>
                    </a:p>
                  </a:txBody>
                  <a:tcPr/>
                </a:tc>
                <a:extLst>
                  <a:ext uri="{0D108BD9-81ED-4DB2-BD59-A6C34878D82A}">
                    <a16:rowId xmlns:a16="http://schemas.microsoft.com/office/drawing/2014/main" val="10000"/>
                  </a:ext>
                </a:extLst>
              </a:tr>
              <a:tr h="370840">
                <a:tc>
                  <a:txBody>
                    <a:bodyPr/>
                    <a:lstStyle/>
                    <a:p>
                      <a:r>
                        <a:rPr lang="en-US" altLang="zh-CN" sz="1400" b="1" dirty="0"/>
                        <a:t>Characteristic</a:t>
                      </a:r>
                      <a:endParaRPr lang="zh-CN" altLang="en-US" sz="1400" b="1" dirty="0"/>
                    </a:p>
                  </a:txBody>
                  <a:tcPr/>
                </a:tc>
                <a:tc>
                  <a:txBody>
                    <a:bodyPr/>
                    <a:lstStyle/>
                    <a:p>
                      <a:r>
                        <a:rPr lang="en-US" altLang="zh-CN" sz="1400" b="1" dirty="0"/>
                        <a:t>Rolap</a:t>
                      </a:r>
                      <a:endParaRPr lang="zh-CN" altLang="en-US" sz="1400" b="1" dirty="0"/>
                    </a:p>
                  </a:txBody>
                  <a:tcPr/>
                </a:tc>
                <a:tc>
                  <a:txBody>
                    <a:bodyPr/>
                    <a:lstStyle/>
                    <a:p>
                      <a:r>
                        <a:rPr lang="en-US" altLang="zh-CN" sz="1400" b="1" dirty="0"/>
                        <a:t>Molap</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Schema</a:t>
                      </a:r>
                      <a:endParaRPr lang="zh-CN" altLang="en-US" sz="1200" dirty="0"/>
                    </a:p>
                  </a:txBody>
                  <a:tcPr/>
                </a:tc>
                <a:tc>
                  <a:txBody>
                    <a:bodyPr/>
                    <a:lstStyle/>
                    <a:p>
                      <a:r>
                        <a:rPr lang="en-US" altLang="zh-CN" sz="1200" dirty="0"/>
                        <a:t>Uses star schema</a:t>
                      </a:r>
                    </a:p>
                    <a:p>
                      <a:r>
                        <a:rPr lang="en-US" altLang="zh-CN" sz="1200" dirty="0"/>
                        <a:t>Additional</a:t>
                      </a:r>
                      <a:r>
                        <a:rPr lang="en-US" altLang="zh-CN" sz="1200" baseline="0" dirty="0"/>
                        <a:t> dimensions can be added dynamically</a:t>
                      </a:r>
                      <a:endParaRPr lang="zh-CN" altLang="en-US" sz="1200" dirty="0"/>
                    </a:p>
                  </a:txBody>
                  <a:tcPr/>
                </a:tc>
                <a:tc>
                  <a:txBody>
                    <a:bodyPr/>
                    <a:lstStyle/>
                    <a:p>
                      <a:r>
                        <a:rPr lang="en-US" altLang="zh-CN" sz="1200" dirty="0"/>
                        <a:t>Uses data cubes</a:t>
                      </a:r>
                    </a:p>
                    <a:p>
                      <a:r>
                        <a:rPr lang="en-US" altLang="zh-CN" sz="1200" dirty="0"/>
                        <a:t>Multidimensional arrays,</a:t>
                      </a:r>
                      <a:r>
                        <a:rPr lang="en-US" altLang="zh-CN" sz="1200" baseline="0" dirty="0"/>
                        <a:t> row stores, column stores</a:t>
                      </a:r>
                    </a:p>
                    <a:p>
                      <a:r>
                        <a:rPr lang="en-US" altLang="zh-CN" sz="1200" baseline="0" dirty="0"/>
                        <a:t>Additional dimensions require re-creation of the data cube</a:t>
                      </a:r>
                      <a:endParaRPr lang="zh-CN" altLang="en-US" sz="1200" dirty="0"/>
                    </a:p>
                  </a:txBody>
                  <a:tcPr/>
                </a:tc>
                <a:extLst>
                  <a:ext uri="{0D108BD9-81ED-4DB2-BD59-A6C34878D82A}">
                    <a16:rowId xmlns:a16="http://schemas.microsoft.com/office/drawing/2014/main" val="10002"/>
                  </a:ext>
                </a:extLst>
              </a:tr>
              <a:tr h="370840">
                <a:tc>
                  <a:txBody>
                    <a:bodyPr/>
                    <a:lstStyle/>
                    <a:p>
                      <a:r>
                        <a:rPr lang="en-US" altLang="zh-CN" sz="1200" dirty="0"/>
                        <a:t>Database size</a:t>
                      </a:r>
                      <a:endParaRPr lang="zh-CN" altLang="en-US" sz="1200" dirty="0"/>
                    </a:p>
                  </a:txBody>
                  <a:tcPr/>
                </a:tc>
                <a:tc>
                  <a:txBody>
                    <a:bodyPr/>
                    <a:lstStyle/>
                    <a:p>
                      <a:r>
                        <a:rPr lang="en-US" altLang="zh-CN" sz="1200" dirty="0"/>
                        <a:t>Medium to large</a:t>
                      </a:r>
                      <a:endParaRPr lang="zh-CN" altLang="en-US" sz="1200" dirty="0"/>
                    </a:p>
                  </a:txBody>
                  <a:tcPr/>
                </a:tc>
                <a:tc>
                  <a:txBody>
                    <a:bodyPr/>
                    <a:lstStyle/>
                    <a:p>
                      <a:r>
                        <a:rPr lang="en-US" altLang="zh-CN" sz="1200" dirty="0"/>
                        <a:t>Large</a:t>
                      </a:r>
                      <a:endParaRPr lang="zh-CN" altLang="en-US" sz="1200" dirty="0"/>
                    </a:p>
                  </a:txBody>
                  <a:tcPr/>
                </a:tc>
                <a:extLst>
                  <a:ext uri="{0D108BD9-81ED-4DB2-BD59-A6C34878D82A}">
                    <a16:rowId xmlns:a16="http://schemas.microsoft.com/office/drawing/2014/main" val="10003"/>
                  </a:ext>
                </a:extLst>
              </a:tr>
              <a:tr h="370840">
                <a:tc>
                  <a:txBody>
                    <a:bodyPr/>
                    <a:lstStyle/>
                    <a:p>
                      <a:r>
                        <a:rPr lang="en-US" altLang="zh-CN" sz="1200" dirty="0"/>
                        <a:t>Architecture</a:t>
                      </a:r>
                      <a:endParaRPr lang="zh-CN" altLang="en-US" sz="1200" dirty="0"/>
                    </a:p>
                  </a:txBody>
                  <a:tcPr/>
                </a:tc>
                <a:tc>
                  <a:txBody>
                    <a:bodyPr/>
                    <a:lstStyle/>
                    <a:p>
                      <a:r>
                        <a:rPr lang="en-US" altLang="zh-CN" sz="1200" dirty="0"/>
                        <a:t>Client/server</a:t>
                      </a:r>
                    </a:p>
                    <a:p>
                      <a:r>
                        <a:rPr lang="en-US" altLang="zh-CN" sz="1200" dirty="0"/>
                        <a:t>Standards-based</a:t>
                      </a:r>
                      <a:endParaRPr lang="zh-CN" altLang="en-US" sz="1200" dirty="0"/>
                    </a:p>
                  </a:txBody>
                  <a:tcPr/>
                </a:tc>
                <a:tc>
                  <a:txBody>
                    <a:bodyPr/>
                    <a:lstStyle/>
                    <a:p>
                      <a:r>
                        <a:rPr lang="en-US" altLang="zh-CN" sz="1200" dirty="0"/>
                        <a:t>Client/server</a:t>
                      </a:r>
                    </a:p>
                    <a:p>
                      <a:r>
                        <a:rPr lang="en-US" altLang="zh-CN" sz="1200" dirty="0"/>
                        <a:t>Open or proprietary, depending on vendor</a:t>
                      </a:r>
                      <a:endParaRPr lang="zh-CN" altLang="en-US" sz="1200" dirty="0"/>
                    </a:p>
                  </a:txBody>
                  <a:tcPr/>
                </a:tc>
                <a:extLst>
                  <a:ext uri="{0D108BD9-81ED-4DB2-BD59-A6C34878D82A}">
                    <a16:rowId xmlns:a16="http://schemas.microsoft.com/office/drawing/2014/main" val="10004"/>
                  </a:ext>
                </a:extLst>
              </a:tr>
              <a:tr h="370840">
                <a:tc>
                  <a:txBody>
                    <a:bodyPr/>
                    <a:lstStyle/>
                    <a:p>
                      <a:r>
                        <a:rPr lang="en-US" altLang="zh-CN" sz="1200" dirty="0"/>
                        <a:t>Access</a:t>
                      </a:r>
                      <a:endParaRPr lang="zh-CN" altLang="en-US" sz="1200" dirty="0"/>
                    </a:p>
                  </a:txBody>
                  <a:tcPr/>
                </a:tc>
                <a:tc>
                  <a:txBody>
                    <a:bodyPr/>
                    <a:lstStyle/>
                    <a:p>
                      <a:r>
                        <a:rPr lang="en-US" altLang="zh-CN" sz="1200" dirty="0"/>
                        <a:t>Supports ad hoc requests</a:t>
                      </a:r>
                    </a:p>
                    <a:p>
                      <a:r>
                        <a:rPr lang="en-US" altLang="zh-CN" sz="1200" dirty="0"/>
                        <a:t>Unlimited dimensions</a:t>
                      </a:r>
                      <a:endParaRPr lang="zh-CN" altLang="en-US" sz="1200" dirty="0"/>
                    </a:p>
                  </a:txBody>
                  <a:tcPr/>
                </a:tc>
                <a:tc>
                  <a:txBody>
                    <a:bodyPr/>
                    <a:lstStyle/>
                    <a:p>
                      <a:r>
                        <a:rPr lang="en-US" altLang="zh-CN" sz="1200" dirty="0"/>
                        <a:t>Limited to predefined dimensions</a:t>
                      </a:r>
                    </a:p>
                    <a:p>
                      <a:r>
                        <a:rPr lang="en-US" altLang="zh-CN" sz="1200" dirty="0"/>
                        <a:t>Proprietary access languages</a:t>
                      </a:r>
                      <a:endParaRPr lang="zh-CN" altLang="en-US" sz="1200" dirty="0"/>
                    </a:p>
                  </a:txBody>
                  <a:tcPr/>
                </a:tc>
                <a:extLst>
                  <a:ext uri="{0D108BD9-81ED-4DB2-BD59-A6C34878D82A}">
                    <a16:rowId xmlns:a16="http://schemas.microsoft.com/office/drawing/2014/main" val="10005"/>
                  </a:ext>
                </a:extLst>
              </a:tr>
              <a:tr h="370840">
                <a:tc>
                  <a:txBody>
                    <a:bodyPr/>
                    <a:lstStyle/>
                    <a:p>
                      <a:r>
                        <a:rPr lang="en-US" altLang="zh-CN" sz="1200" dirty="0"/>
                        <a:t>Speed</a:t>
                      </a:r>
                      <a:endParaRPr lang="zh-CN" altLang="en-US" sz="1200" dirty="0"/>
                    </a:p>
                  </a:txBody>
                  <a:tcPr/>
                </a:tc>
                <a:tc>
                  <a:txBody>
                    <a:bodyPr/>
                    <a:lstStyle/>
                    <a:p>
                      <a:r>
                        <a:rPr lang="en-US" altLang="zh-CN" sz="1200" dirty="0"/>
                        <a:t>Good with small data sets; average for medium-sized to large data sets</a:t>
                      </a:r>
                      <a:endParaRPr lang="zh-CN" altLang="en-US" sz="1200" dirty="0"/>
                    </a:p>
                  </a:txBody>
                  <a:tcPr/>
                </a:tc>
                <a:tc>
                  <a:txBody>
                    <a:bodyPr/>
                    <a:lstStyle/>
                    <a:p>
                      <a:r>
                        <a:rPr lang="en-US" altLang="zh-CN" sz="1200" dirty="0"/>
                        <a:t>Faster for large data sets with predefined</a:t>
                      </a:r>
                      <a:r>
                        <a:rPr lang="en-US" altLang="zh-CN" sz="1200" baseline="0" dirty="0"/>
                        <a:t> dimensions</a:t>
                      </a:r>
                      <a:endParaRPr lang="zh-CN" altLang="en-US" sz="12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33559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Analytics</a:t>
            </a:r>
            <a:endParaRPr lang="zh-CN" altLang="en-US" dirty="0"/>
          </a:p>
        </p:txBody>
      </p:sp>
      <p:sp>
        <p:nvSpPr>
          <p:cNvPr id="3" name="Content Placeholder 2"/>
          <p:cNvSpPr>
            <a:spLocks noGrp="1"/>
          </p:cNvSpPr>
          <p:nvPr>
            <p:ph idx="1"/>
          </p:nvPr>
        </p:nvSpPr>
        <p:spPr/>
        <p:txBody>
          <a:bodyPr/>
          <a:lstStyle/>
          <a:p>
            <a:r>
              <a:rPr lang="en-US" altLang="zh-CN" b="1" dirty="0"/>
              <a:t>Data analytics </a:t>
            </a:r>
            <a:r>
              <a:rPr lang="en-US" altLang="zh-CN" dirty="0"/>
              <a:t>is a subset of business intelligence (BI) functionality that encompasses a wide range of mathematical, statistical, and modeling techniques with the purpose of extracting knowledge from data</a:t>
            </a:r>
          </a:p>
          <a:p>
            <a:pPr lvl="1"/>
            <a:r>
              <a:rPr lang="en-US" altLang="zh-CN" b="1" dirty="0"/>
              <a:t>Explanatory analytics </a:t>
            </a:r>
            <a:r>
              <a:rPr lang="en-US" altLang="zh-CN" dirty="0"/>
              <a:t>focuses on discovering and explaining data characteristics and relationships based on existing data</a:t>
            </a:r>
          </a:p>
          <a:p>
            <a:pPr lvl="1"/>
            <a:r>
              <a:rPr lang="en-US" altLang="zh-CN" b="1" dirty="0"/>
              <a:t>Predictive analytics </a:t>
            </a:r>
            <a:r>
              <a:rPr lang="en-US" altLang="zh-CN" dirty="0"/>
              <a:t>focuses on predicting future data outcomes with a high degree of accuracy</a:t>
            </a:r>
          </a:p>
          <a:p>
            <a:endParaRPr lang="zh-CN" altLang="en-US" dirty="0"/>
          </a:p>
        </p:txBody>
      </p:sp>
    </p:spTree>
    <p:extLst>
      <p:ext uri="{BB962C8B-B14F-4D97-AF65-F5344CB8AC3E}">
        <p14:creationId xmlns:p14="http://schemas.microsoft.com/office/powerpoint/2010/main" val="1890675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Mining (1 of 2)</a:t>
            </a:r>
            <a:endParaRPr lang="zh-CN" altLang="en-US" dirty="0"/>
          </a:p>
        </p:txBody>
      </p:sp>
      <p:sp>
        <p:nvSpPr>
          <p:cNvPr id="3" name="Content Placeholder 2"/>
          <p:cNvSpPr>
            <a:spLocks noGrp="1"/>
          </p:cNvSpPr>
          <p:nvPr>
            <p:ph idx="1"/>
          </p:nvPr>
        </p:nvSpPr>
        <p:spPr/>
        <p:txBody>
          <a:bodyPr/>
          <a:lstStyle/>
          <a:p>
            <a:r>
              <a:rPr lang="en-US" altLang="zh-CN" b="1" dirty="0"/>
              <a:t>Data mining refers </a:t>
            </a:r>
            <a:r>
              <a:rPr lang="en-US" altLang="zh-CN" dirty="0"/>
              <a:t>to analyzing massive amounts of data to uncover hidden trends, patterns, and relationships; to form computer models to simulate and explain the findings; and then to use such models to support business decision making</a:t>
            </a:r>
          </a:p>
          <a:p>
            <a:r>
              <a:rPr lang="en-US" altLang="zh-CN" dirty="0"/>
              <a:t>Data mining focuses on the discovery and explanation stages of knowledge acquisition</a:t>
            </a:r>
          </a:p>
          <a:p>
            <a:r>
              <a:rPr lang="en-US" altLang="zh-CN" dirty="0"/>
              <a:t>Data mining consists of four general phases:</a:t>
            </a:r>
          </a:p>
          <a:p>
            <a:pPr lvl="1"/>
            <a:r>
              <a:rPr lang="en-US" altLang="zh-CN" dirty="0"/>
              <a:t>Data preparation</a:t>
            </a:r>
          </a:p>
          <a:p>
            <a:pPr lvl="1"/>
            <a:r>
              <a:rPr lang="en-US" altLang="zh-CN" dirty="0"/>
              <a:t>Data analysis and classification</a:t>
            </a:r>
          </a:p>
          <a:p>
            <a:pPr lvl="1"/>
            <a:r>
              <a:rPr lang="en-US" altLang="zh-CN" dirty="0"/>
              <a:t>Knowledge acquisition</a:t>
            </a:r>
          </a:p>
          <a:p>
            <a:pPr lvl="1"/>
            <a:r>
              <a:rPr lang="en-US" altLang="zh-CN" dirty="0"/>
              <a:t>Prognosis</a:t>
            </a:r>
          </a:p>
          <a:p>
            <a:endParaRPr lang="zh-CN" altLang="en-US" dirty="0"/>
          </a:p>
        </p:txBody>
      </p:sp>
    </p:spTree>
    <p:extLst>
      <p:ext uri="{BB962C8B-B14F-4D97-AF65-F5344CB8AC3E}">
        <p14:creationId xmlns:p14="http://schemas.microsoft.com/office/powerpoint/2010/main" val="1903744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Mining (2 of 2)</a:t>
            </a:r>
            <a:endParaRPr lang="zh-CN" altLang="en-US" dirty="0"/>
          </a:p>
        </p:txBody>
      </p:sp>
      <p:pic>
        <p:nvPicPr>
          <p:cNvPr id="5" name="Picture Placeholder 4" descr="There are four data phases and the activities involved in data mining are as follows. 1. Data preparation phase. In this phase you a. identify data set, b. clean data set and c. Integrate data set. 2. Data analysis and classification phase. In this phase four types of analysis takes places. a. classification analysis, b. clustering and sequence analysis, c. link analysis, and d. trend and deviation analysis. 3. Knowledge acquisition phase. This phase helps in the following a. selection and application of algorithms, b. neural networks, c. inductive logic, d. decision trees, e. clustering, f. regression tree, g. nearest neighbor, h. visualization, etc. 4. prognosis phase. In this final phase the following activities are performed. a. modeling, b. forecasting and c. prediction."/>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3282008" y="1484952"/>
            <a:ext cx="3770302" cy="3796606"/>
          </a:xfrm>
        </p:spPr>
      </p:pic>
      <p:sp>
        <p:nvSpPr>
          <p:cNvPr id="4" name="Text Placeholder 3"/>
          <p:cNvSpPr>
            <a:spLocks noGrp="1"/>
          </p:cNvSpPr>
          <p:nvPr>
            <p:ph type="body" sz="quarter" idx="11"/>
          </p:nvPr>
        </p:nvSpPr>
        <p:spPr>
          <a:xfrm>
            <a:off x="7478972" y="5496791"/>
            <a:ext cx="3976406" cy="382029"/>
          </a:xfrm>
        </p:spPr>
        <p:txBody>
          <a:bodyPr/>
          <a:lstStyle/>
          <a:p>
            <a:r>
              <a:rPr lang="en-US" altLang="zh-CN" b="1" dirty="0"/>
              <a:t>Figure 13.19  </a:t>
            </a:r>
            <a:r>
              <a:rPr lang="en-US" altLang="zh-CN" dirty="0"/>
              <a:t>Data-Mining Phases</a:t>
            </a:r>
            <a:endParaRPr lang="zh-CN" altLang="en-US" dirty="0"/>
          </a:p>
        </p:txBody>
      </p:sp>
    </p:spTree>
    <p:extLst>
      <p:ext uri="{BB962C8B-B14F-4D97-AF65-F5344CB8AC3E}">
        <p14:creationId xmlns:p14="http://schemas.microsoft.com/office/powerpoint/2010/main" val="866537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Predictive Analytics</a:t>
            </a:r>
            <a:endParaRPr lang="zh-CN" altLang="en-US" dirty="0"/>
          </a:p>
        </p:txBody>
      </p:sp>
      <p:sp>
        <p:nvSpPr>
          <p:cNvPr id="3" name="Content Placeholder 2"/>
          <p:cNvSpPr>
            <a:spLocks noGrp="1"/>
          </p:cNvSpPr>
          <p:nvPr>
            <p:ph idx="1"/>
          </p:nvPr>
        </p:nvSpPr>
        <p:spPr/>
        <p:txBody>
          <a:bodyPr/>
          <a:lstStyle/>
          <a:p>
            <a:r>
              <a:rPr lang="en-US" altLang="zh-CN" dirty="0"/>
              <a:t>Predictive analytics focuses on creating actionable models to predict future behaviors and events</a:t>
            </a:r>
          </a:p>
          <a:p>
            <a:r>
              <a:rPr lang="en-US" altLang="zh-CN" dirty="0"/>
              <a:t>Predictive analytics employs mathematical and statistical algorithms, neural networks, artificial intelligence, and other advanced modeling tools to create actionable predictive models based on available data</a:t>
            </a:r>
          </a:p>
          <a:p>
            <a:r>
              <a:rPr lang="en-US" altLang="zh-CN" dirty="0"/>
              <a:t>Most predictive analytics models are used in areas such as healthcare services, customer relationships, customer service, customer retention, fraud detection, targeted marketing, and optimized pricing</a:t>
            </a:r>
          </a:p>
          <a:p>
            <a:endParaRPr lang="zh-CN" altLang="en-US" dirty="0"/>
          </a:p>
        </p:txBody>
      </p:sp>
    </p:spTree>
    <p:extLst>
      <p:ext uri="{BB962C8B-B14F-4D97-AF65-F5344CB8AC3E}">
        <p14:creationId xmlns:p14="http://schemas.microsoft.com/office/powerpoint/2010/main" val="1789418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Analytic Functions (1 of 2)</a:t>
            </a:r>
            <a:endParaRPr lang="zh-CN" altLang="en-US" dirty="0"/>
          </a:p>
        </p:txBody>
      </p:sp>
      <p:sp>
        <p:nvSpPr>
          <p:cNvPr id="3" name="Content Placeholder 2"/>
          <p:cNvSpPr>
            <a:spLocks noGrp="1"/>
          </p:cNvSpPr>
          <p:nvPr>
            <p:ph idx="1"/>
          </p:nvPr>
        </p:nvSpPr>
        <p:spPr/>
        <p:txBody>
          <a:bodyPr/>
          <a:lstStyle/>
          <a:p>
            <a:r>
              <a:rPr lang="en-US" altLang="zh-CN" dirty="0"/>
              <a:t>The ROLLUP Extension</a:t>
            </a:r>
          </a:p>
          <a:p>
            <a:pPr lvl="1"/>
            <a:r>
              <a:rPr lang="en-US" altLang="zh-CN" dirty="0"/>
              <a:t>The ROLLUP extension is used with the GROUP BY clause to generate aggregates by different dimensions</a:t>
            </a:r>
          </a:p>
          <a:p>
            <a:pPr lvl="1"/>
            <a:r>
              <a:rPr lang="en-US" altLang="zh-CN" dirty="0"/>
              <a:t>It enables subtotal for each column listed except for the last one, which gets a grand total</a:t>
            </a:r>
          </a:p>
          <a:p>
            <a:r>
              <a:rPr lang="en-US" altLang="zh-CN" dirty="0"/>
              <a:t>The CUBE Extension</a:t>
            </a:r>
          </a:p>
          <a:p>
            <a:pPr lvl="1"/>
            <a:r>
              <a:rPr lang="en-US" altLang="zh-CN" dirty="0"/>
              <a:t>The CUBE extension is also used with the GROUP BY clause to generate aggregates by the listed columns</a:t>
            </a:r>
          </a:p>
          <a:p>
            <a:pPr lvl="1"/>
            <a:r>
              <a:rPr lang="en-US" altLang="zh-CN" dirty="0"/>
              <a:t>It enables you to get a subtotal for each column listed in the expression, in addition to a grand total for the last column listed</a:t>
            </a:r>
          </a:p>
          <a:p>
            <a:endParaRPr lang="zh-CN" altLang="en-US" dirty="0"/>
          </a:p>
        </p:txBody>
      </p:sp>
    </p:spTree>
    <p:extLst>
      <p:ext uri="{BB962C8B-B14F-4D97-AF65-F5344CB8AC3E}">
        <p14:creationId xmlns:p14="http://schemas.microsoft.com/office/powerpoint/2010/main" val="3151187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Analytic Functions (2 of 2)</a:t>
            </a:r>
            <a:endParaRPr lang="zh-CN" altLang="en-US" dirty="0"/>
          </a:p>
        </p:txBody>
      </p:sp>
      <p:sp>
        <p:nvSpPr>
          <p:cNvPr id="3" name="Content Placeholder 2"/>
          <p:cNvSpPr>
            <a:spLocks noGrp="1"/>
          </p:cNvSpPr>
          <p:nvPr>
            <p:ph idx="1"/>
          </p:nvPr>
        </p:nvSpPr>
        <p:spPr/>
        <p:txBody>
          <a:bodyPr/>
          <a:lstStyle/>
          <a:p>
            <a:r>
              <a:rPr lang="en-US" altLang="en-US" dirty="0"/>
              <a:t>Materialized Views</a:t>
            </a:r>
          </a:p>
          <a:p>
            <a:pPr lvl="1"/>
            <a:r>
              <a:rPr lang="en-US" altLang="en-US" dirty="0"/>
              <a:t>A materialized view is a dynamic table that contains SQL query command to generate rows and stores the actual rows</a:t>
            </a:r>
          </a:p>
          <a:p>
            <a:pPr lvl="1"/>
            <a:r>
              <a:rPr lang="en-US" altLang="en-US" dirty="0"/>
              <a:t>It is created the first time the query is run and the summary rows are stored in the table</a:t>
            </a:r>
          </a:p>
          <a:p>
            <a:pPr lvl="1"/>
            <a:r>
              <a:rPr lang="en-US" altLang="en-US" dirty="0"/>
              <a:t>The materialized view rows are automatically updated when the base tables are updated</a:t>
            </a:r>
          </a:p>
          <a:p>
            <a:pPr lvl="1"/>
            <a:r>
              <a:rPr lang="en-US" altLang="en-US" dirty="0"/>
              <a:t>To create materialized views, you must have specified privileges and you must complete specified prerequisite steps</a:t>
            </a:r>
          </a:p>
          <a:p>
            <a:endParaRPr lang="zh-CN" altLang="en-US" dirty="0"/>
          </a:p>
        </p:txBody>
      </p:sp>
    </p:spTree>
    <p:extLst>
      <p:ext uri="{BB962C8B-B14F-4D97-AF65-F5344CB8AC3E}">
        <p14:creationId xmlns:p14="http://schemas.microsoft.com/office/powerpoint/2010/main" val="1194115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Visualization (1 of 2)</a:t>
            </a:r>
            <a:endParaRPr lang="zh-CN" altLang="en-US" dirty="0"/>
          </a:p>
        </p:txBody>
      </p:sp>
      <p:sp>
        <p:nvSpPr>
          <p:cNvPr id="3" name="Content Placeholder 2"/>
          <p:cNvSpPr>
            <a:spLocks noGrp="1"/>
          </p:cNvSpPr>
          <p:nvPr>
            <p:ph idx="1"/>
          </p:nvPr>
        </p:nvSpPr>
        <p:spPr/>
        <p:txBody>
          <a:bodyPr/>
          <a:lstStyle/>
          <a:p>
            <a:r>
              <a:rPr lang="en-US" altLang="zh-CN" dirty="0"/>
              <a:t>Data visualization is the process of abstracting data to provide a visual data representation that enhances the user’s ability to comprehend the meaning of the data</a:t>
            </a:r>
          </a:p>
          <a:p>
            <a:pPr lvl="1"/>
            <a:r>
              <a:rPr lang="en-US" altLang="zh-CN" dirty="0"/>
              <a:t>The goal is to allow the user to quickly and efficiently see the data’s big picture by identifying trends, patterns, and relationships</a:t>
            </a:r>
          </a:p>
          <a:p>
            <a:r>
              <a:rPr lang="en-US" altLang="zh-CN" dirty="0"/>
              <a:t>The Need for Data Visualization</a:t>
            </a:r>
          </a:p>
          <a:p>
            <a:pPr lvl="1"/>
            <a:r>
              <a:rPr lang="en-US" altLang="zh-CN" dirty="0"/>
              <a:t>The ability to zoom in and out, drill down and up, filter, etc. is one of the many advantages of current breed of data visualization tools</a:t>
            </a:r>
          </a:p>
          <a:p>
            <a:pPr lvl="1"/>
            <a:r>
              <a:rPr lang="en-US" altLang="zh-CN" dirty="0"/>
              <a:t>Another advantage of data visualization is that it makes it easier to understand data—in particular, large amounts of data</a:t>
            </a:r>
            <a:endParaRPr lang="zh-CN" altLang="en-US" dirty="0"/>
          </a:p>
        </p:txBody>
      </p:sp>
    </p:spTree>
    <p:extLst>
      <p:ext uri="{BB962C8B-B14F-4D97-AF65-F5344CB8AC3E}">
        <p14:creationId xmlns:p14="http://schemas.microsoft.com/office/powerpoint/2010/main" val="428258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Visualization (2 of 2)</a:t>
            </a:r>
            <a:endParaRPr lang="zh-CN" altLang="en-US" dirty="0"/>
          </a:p>
        </p:txBody>
      </p:sp>
      <p:sp>
        <p:nvSpPr>
          <p:cNvPr id="3" name="Content Placeholder 2"/>
          <p:cNvSpPr>
            <a:spLocks noGrp="1"/>
          </p:cNvSpPr>
          <p:nvPr>
            <p:ph idx="1"/>
          </p:nvPr>
        </p:nvSpPr>
        <p:spPr/>
        <p:txBody>
          <a:bodyPr/>
          <a:lstStyle/>
          <a:p>
            <a:r>
              <a:rPr lang="en-US" altLang="zh-CN" dirty="0"/>
              <a:t>The Science of Data Visualization</a:t>
            </a:r>
          </a:p>
          <a:p>
            <a:pPr lvl="1"/>
            <a:r>
              <a:rPr lang="en-US" altLang="zh-CN" dirty="0"/>
              <a:t>Data visualization has its roots in cognitive sciences, which is the study of how the human brain receives, interprets, organizes, and processes information</a:t>
            </a:r>
          </a:p>
          <a:p>
            <a:pPr lvl="1"/>
            <a:r>
              <a:rPr lang="en-US" altLang="zh-CN" dirty="0"/>
              <a:t>Data visualization can be used to explore and discover data insights by applying:</a:t>
            </a:r>
          </a:p>
          <a:p>
            <a:pPr lvl="2"/>
            <a:r>
              <a:rPr lang="en-US" altLang="zh-CN" dirty="0"/>
              <a:t>Pattern recognition, spatial awareness, and aesthetics </a:t>
            </a:r>
          </a:p>
          <a:p>
            <a:r>
              <a:rPr lang="en-US" altLang="zh-CN" dirty="0"/>
              <a:t>Understanding the Data</a:t>
            </a:r>
          </a:p>
          <a:p>
            <a:pPr lvl="1"/>
            <a:r>
              <a:rPr lang="en-US" altLang="zh-CN" dirty="0"/>
              <a:t>In general, there are two types of data:</a:t>
            </a:r>
          </a:p>
          <a:p>
            <a:pPr lvl="2"/>
            <a:r>
              <a:rPr lang="en-US" altLang="zh-CN" dirty="0"/>
              <a:t>Qualitative: describes qualities of the data</a:t>
            </a:r>
          </a:p>
          <a:p>
            <a:pPr lvl="2"/>
            <a:r>
              <a:rPr lang="en-US" altLang="zh-CN" dirty="0"/>
              <a:t>Quantitative: describes numeric facts or measures of the data</a:t>
            </a:r>
          </a:p>
          <a:p>
            <a:endParaRPr lang="en-US" altLang="zh-CN" dirty="0"/>
          </a:p>
        </p:txBody>
      </p:sp>
    </p:spTree>
    <p:extLst>
      <p:ext uri="{BB962C8B-B14F-4D97-AF65-F5344CB8AC3E}">
        <p14:creationId xmlns:p14="http://schemas.microsoft.com/office/powerpoint/2010/main" val="33093814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 Lake</a:t>
            </a:r>
            <a:endParaRPr lang="zh-CN" altLang="en-US" dirty="0"/>
          </a:p>
        </p:txBody>
      </p:sp>
      <p:sp>
        <p:nvSpPr>
          <p:cNvPr id="3" name="Content Placeholder 2"/>
          <p:cNvSpPr>
            <a:spLocks noGrp="1"/>
          </p:cNvSpPr>
          <p:nvPr>
            <p:ph idx="1"/>
          </p:nvPr>
        </p:nvSpPr>
        <p:spPr/>
        <p:txBody>
          <a:bodyPr/>
          <a:lstStyle/>
          <a:p>
            <a:r>
              <a:rPr lang="en-US" altLang="zh-CN" dirty="0"/>
              <a:t>A </a:t>
            </a:r>
            <a:r>
              <a:rPr lang="en-US" altLang="zh-CN" b="1" dirty="0"/>
              <a:t>data lake </a:t>
            </a:r>
            <a:r>
              <a:rPr lang="en-US" altLang="zh-CN" dirty="0"/>
              <a:t>is a mega data repository that stores all company data (structured, semi-structured, and unstructured) in its raw/natural format</a:t>
            </a:r>
          </a:p>
          <a:p>
            <a:r>
              <a:rPr lang="en-US" altLang="zh-CN" dirty="0"/>
              <a:t>The idea of the data lake is to store the data in its raw/natural state before it is processed</a:t>
            </a:r>
          </a:p>
          <a:p>
            <a:r>
              <a:rPr lang="en-US" altLang="zh-CN" dirty="0"/>
              <a:t>The data lake can also serve as the source data for data scientists to “fish” for data relationships and patterns in the raw data before it is processed</a:t>
            </a:r>
            <a:endParaRPr lang="zh-CN" altLang="en-US" dirty="0"/>
          </a:p>
        </p:txBody>
      </p:sp>
    </p:spTree>
    <p:extLst>
      <p:ext uri="{BB962C8B-B14F-4D97-AF65-F5344CB8AC3E}">
        <p14:creationId xmlns:p14="http://schemas.microsoft.com/office/powerpoint/2010/main" val="3191730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13-3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data analytics?</a:t>
            </a:r>
            <a:endParaRPr lang="zh-CN" altLang="zh-CN" sz="2400" dirty="0"/>
          </a:p>
        </p:txBody>
      </p:sp>
    </p:spTree>
    <p:extLst>
      <p:ext uri="{BB962C8B-B14F-4D97-AF65-F5344CB8AC3E}">
        <p14:creationId xmlns:p14="http://schemas.microsoft.com/office/powerpoint/2010/main" val="3683800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13-3: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data analytics?</a:t>
            </a:r>
          </a:p>
          <a:p>
            <a:pPr lvl="0"/>
            <a:r>
              <a:rPr lang="en-US" b="1" dirty="0"/>
              <a:t>Answer: </a:t>
            </a:r>
            <a:r>
              <a:rPr lang="en-US" altLang="zh-CN" dirty="0"/>
              <a:t>Data analytics is a subset of BI functionality that encompasses a wide range of mathematical, statistical, and modeling techniques with the purpose of extracting knowledge from data. Data analytics is used at all levels within the BI framework, including queries and reporting, monitoring and alerting, and data visualization.</a:t>
            </a:r>
            <a:endParaRPr lang="zh-CN" altLang="zh-CN" dirty="0"/>
          </a:p>
        </p:txBody>
      </p:sp>
    </p:spTree>
    <p:extLst>
      <p:ext uri="{BB962C8B-B14F-4D97-AF65-F5344CB8AC3E}">
        <p14:creationId xmlns:p14="http://schemas.microsoft.com/office/powerpoint/2010/main" val="3889104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(1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Font typeface="+mj-lt"/>
              <a:buAutoNum type="arabicPeriod"/>
            </a:pPr>
            <a:r>
              <a:rPr lang="en-US" altLang="zh-CN" dirty="0"/>
              <a:t>Describe the role of business intelligence in providing comprehensive business decision support</a:t>
            </a:r>
          </a:p>
          <a:p>
            <a:pPr marL="457200" indent="-457200">
              <a:buFont typeface="+mj-lt"/>
              <a:buAutoNum type="arabicPeriod"/>
            </a:pPr>
            <a:r>
              <a:rPr lang="en-US" altLang="zh-CN" dirty="0"/>
              <a:t>Describe the architecture, reporting styles, evolution, and benefits of business intelligence</a:t>
            </a:r>
          </a:p>
          <a:p>
            <a:pPr marL="457200" indent="-457200">
              <a:buFont typeface="+mj-lt"/>
              <a:buAutoNum type="arabicPeriod"/>
            </a:pPr>
            <a:r>
              <a:rPr lang="en-US" altLang="zh-CN" dirty="0"/>
              <a:t>Differentiate between operational data and decision support data</a:t>
            </a:r>
          </a:p>
          <a:p>
            <a:pPr marL="457200" indent="-457200">
              <a:buFont typeface="+mj-lt"/>
              <a:buAutoNum type="arabicPeriod"/>
            </a:pPr>
            <a:r>
              <a:rPr lang="en-US" altLang="zh-CN" dirty="0"/>
              <a:t>Identify the purpose, characteristics, and components of a data warehouse</a:t>
            </a:r>
          </a:p>
          <a:p>
            <a:pPr marL="457200" indent="-457200">
              <a:buFont typeface="+mj-lt"/>
              <a:buAutoNum type="arabicPeriod"/>
            </a:pPr>
            <a:r>
              <a:rPr lang="en-US" altLang="zh-CN" dirty="0"/>
              <a:t>Develop star and snowflake schemas for decision-making purposes</a:t>
            </a:r>
          </a:p>
        </p:txBody>
      </p:sp>
    </p:spTree>
    <p:extLst>
      <p:ext uri="{BB962C8B-B14F-4D97-AF65-F5344CB8AC3E}">
        <p14:creationId xmlns:p14="http://schemas.microsoft.com/office/powerpoint/2010/main" val="2322370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(2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 (continued):</a:t>
            </a:r>
          </a:p>
          <a:p>
            <a:pPr marL="457200" indent="-457200">
              <a:buFont typeface="+mj-lt"/>
              <a:buAutoNum type="arabicPeriod" startAt="6"/>
            </a:pPr>
            <a:r>
              <a:rPr lang="en-US" altLang="zh-CN" dirty="0"/>
              <a:t>Describe the characteristics and capabilities of online analytical processing (OLAP)</a:t>
            </a:r>
          </a:p>
          <a:p>
            <a:pPr marL="457200" indent="-457200">
              <a:buFont typeface="+mj-lt"/>
              <a:buAutoNum type="arabicPeriod" startAt="6"/>
            </a:pPr>
            <a:r>
              <a:rPr lang="en-US" altLang="zh-CN" dirty="0"/>
              <a:t>Describe the role and functions of data analytics and data mining</a:t>
            </a:r>
          </a:p>
          <a:p>
            <a:pPr marL="457200" indent="-457200">
              <a:buFont typeface="+mj-lt"/>
              <a:buAutoNum type="arabicPeriod" startAt="6"/>
            </a:pPr>
            <a:r>
              <a:rPr lang="en-US" altLang="zh-CN" dirty="0"/>
              <a:t>Explain how SQL analytic functions are used to support data analytics</a:t>
            </a:r>
          </a:p>
          <a:p>
            <a:pPr marL="457200" indent="-457200">
              <a:buFont typeface="+mj-lt"/>
              <a:buAutoNum type="arabicPeriod" startAt="6"/>
            </a:pPr>
            <a:r>
              <a:rPr lang="en-US" altLang="zh-CN" dirty="0"/>
              <a:t>Define data visualization and explain how it supports business intelligence</a:t>
            </a:r>
          </a:p>
          <a:p>
            <a:pPr marL="457200" indent="-457200">
              <a:buFont typeface="+mj-lt"/>
              <a:buAutoNum type="arabicPeriod" startAt="6"/>
            </a:pPr>
            <a:r>
              <a:rPr lang="en-US" altLang="zh-CN" dirty="0"/>
              <a:t>Define a data lake</a:t>
            </a:r>
          </a:p>
        </p:txBody>
      </p:sp>
    </p:spTree>
    <p:extLst>
      <p:ext uri="{BB962C8B-B14F-4D97-AF65-F5344CB8AC3E}">
        <p14:creationId xmlns:p14="http://schemas.microsoft.com/office/powerpoint/2010/main" val="1185424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purl.org/dc/dcmitype/"/>
    <ds:schemaRef ds:uri="http://schemas.microsoft.com/office/2006/metadata/properties"/>
    <ds:schemaRef ds:uri="http://purl.org/dc/terms/"/>
    <ds:schemaRef ds:uri="cc1e726a-7c3b-4654-9122-87de3e28a51c"/>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c8ecdccd-e3b0-4392-94c4-49d90f16d1d5"/>
    <ds:schemaRef ds:uri="http://www.w3.org/XML/1998/namespace"/>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38823</TotalTime>
  <Words>3235</Words>
  <Application>Microsoft Office PowerPoint</Application>
  <PresentationFormat>Widescreen</PresentationFormat>
  <Paragraphs>317</Paragraphs>
  <Slides>50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Calibri</vt:lpstr>
      <vt:lpstr>Courier New</vt:lpstr>
      <vt:lpstr>Wingdings</vt:lpstr>
      <vt:lpstr>Work Sans</vt:lpstr>
      <vt:lpstr>Work Sans </vt:lpstr>
      <vt:lpstr>Optimized Template Master</vt:lpstr>
      <vt:lpstr>Database Systems: Design, Implementation, and Management, 14e</vt:lpstr>
      <vt:lpstr>Chapter Objectives (1 of 2)</vt:lpstr>
      <vt:lpstr>Chapter Objectives (2 of 2)</vt:lpstr>
      <vt:lpstr>The Need for Data Analysis</vt:lpstr>
      <vt:lpstr>Business Intelligence (1 of 2)</vt:lpstr>
      <vt:lpstr>Business Intelligence (2 of 2)</vt:lpstr>
      <vt:lpstr>Business Intelligence Architecture (1 of 3)</vt:lpstr>
      <vt:lpstr>Business Intelligence Architecture (2 of 3)</vt:lpstr>
      <vt:lpstr>Business Intelligence Architecture (3 of 3)</vt:lpstr>
      <vt:lpstr>Business Intelligence Benefits</vt:lpstr>
      <vt:lpstr>Business Intelligence Evolution</vt:lpstr>
      <vt:lpstr>Business Intelligence Technology Trends</vt:lpstr>
      <vt:lpstr>Knowledge Check Activity 13-1</vt:lpstr>
      <vt:lpstr>Knowledge Check Activity 13-1: Answer</vt:lpstr>
      <vt:lpstr>Operational Data versus Decision Support Data (1 of 2)</vt:lpstr>
      <vt:lpstr>Operational Data versus Decision Support Data (2 of 2)</vt:lpstr>
      <vt:lpstr>Decision Support Database Requirements</vt:lpstr>
      <vt:lpstr>The Data Warehouse (1 of 2)</vt:lpstr>
      <vt:lpstr>The Data Warehouse (2 of 2)</vt:lpstr>
      <vt:lpstr>Data Marts</vt:lpstr>
      <vt:lpstr>Twelve Rules That Define a Data Warehouse</vt:lpstr>
      <vt:lpstr>Star Schemas (1 of 5)</vt:lpstr>
      <vt:lpstr>Star Schemas (2 of 5)</vt:lpstr>
      <vt:lpstr>Star Schemas (3 of 5)</vt:lpstr>
      <vt:lpstr>Star Schemas (4 of 5)</vt:lpstr>
      <vt:lpstr>Star Schemas (5 of 5)</vt:lpstr>
      <vt:lpstr>Knowledge Check Activity 13-2</vt:lpstr>
      <vt:lpstr>Knowledge Check Activity 13-2: Answer</vt:lpstr>
      <vt:lpstr>Online Analytical Processing</vt:lpstr>
      <vt:lpstr>Multidimensional Data Analysis Techniques</vt:lpstr>
      <vt:lpstr>Advanced Database Support</vt:lpstr>
      <vt:lpstr>Easy-to-Use End-User Interfaces</vt:lpstr>
      <vt:lpstr>OLAP Architecture (1 of 2)</vt:lpstr>
      <vt:lpstr>OLAP Architecture (2 of 2)</vt:lpstr>
      <vt:lpstr>Relational OLAP</vt:lpstr>
      <vt:lpstr>Multidimensional OLAP</vt:lpstr>
      <vt:lpstr>Relational versus Multidimensional OLAP</vt:lpstr>
      <vt:lpstr>Data Analytics</vt:lpstr>
      <vt:lpstr>Data Mining (1 of 2)</vt:lpstr>
      <vt:lpstr>Data Mining (2 of 2)</vt:lpstr>
      <vt:lpstr>Predictive Analytics</vt:lpstr>
      <vt:lpstr>SQL Analytic Functions (1 of 2)</vt:lpstr>
      <vt:lpstr>SQL Analytic Functions (2 of 2)</vt:lpstr>
      <vt:lpstr>Data Visualization (1 of 2)</vt:lpstr>
      <vt:lpstr>Data Visualization (2 of 2)</vt:lpstr>
      <vt:lpstr>Data Lake</vt:lpstr>
      <vt:lpstr>Knowledge Check Activity 13-3</vt:lpstr>
      <vt:lpstr>Knowledge Check Activity 13-3: Answer</vt:lpstr>
      <vt:lpstr>Summary (1 of 2)</vt:lpstr>
      <vt:lpstr>Summary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562</cp:revision>
  <cp:lastPrinted>2016-10-03T15:29:39Z</cp:lastPrinted>
  <dcterms:created xsi:type="dcterms:W3CDTF">2021-12-10T16:21:02Z</dcterms:created>
  <dcterms:modified xsi:type="dcterms:W3CDTF">2023-05-24T21:06:32Z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