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55"/>
  </p:notesMasterIdLst>
  <p:sldIdLst>
    <p:sldId id="265" r:id="rId2"/>
    <p:sldId id="266" r:id="rId3"/>
    <p:sldId id="339" r:id="rId4"/>
    <p:sldId id="259" r:id="rId5"/>
    <p:sldId id="362" r:id="rId6"/>
    <p:sldId id="299" r:id="rId7"/>
    <p:sldId id="340" r:id="rId8"/>
    <p:sldId id="296" r:id="rId9"/>
    <p:sldId id="300" r:id="rId10"/>
    <p:sldId id="304" r:id="rId11"/>
    <p:sldId id="329" r:id="rId12"/>
    <p:sldId id="326" r:id="rId13"/>
    <p:sldId id="319" r:id="rId14"/>
    <p:sldId id="343" r:id="rId15"/>
    <p:sldId id="322" r:id="rId16"/>
    <p:sldId id="323" r:id="rId17"/>
    <p:sldId id="305" r:id="rId18"/>
    <p:sldId id="361" r:id="rId19"/>
    <p:sldId id="324" r:id="rId20"/>
    <p:sldId id="359" r:id="rId21"/>
    <p:sldId id="325" r:id="rId22"/>
    <p:sldId id="356" r:id="rId23"/>
    <p:sldId id="360" r:id="rId24"/>
    <p:sldId id="306" r:id="rId25"/>
    <p:sldId id="315" r:id="rId26"/>
    <p:sldId id="301" r:id="rId27"/>
    <p:sldId id="302" r:id="rId28"/>
    <p:sldId id="316" r:id="rId29"/>
    <p:sldId id="318" r:id="rId30"/>
    <p:sldId id="353" r:id="rId31"/>
    <p:sldId id="298" r:id="rId32"/>
    <p:sldId id="365" r:id="rId33"/>
    <p:sldId id="289" r:id="rId34"/>
    <p:sldId id="288" r:id="rId35"/>
    <p:sldId id="332" r:id="rId36"/>
    <p:sldId id="309" r:id="rId37"/>
    <p:sldId id="357" r:id="rId38"/>
    <p:sldId id="308" r:id="rId39"/>
    <p:sldId id="345" r:id="rId40"/>
    <p:sldId id="333" r:id="rId41"/>
    <p:sldId id="313" r:id="rId42"/>
    <p:sldId id="334" r:id="rId43"/>
    <p:sldId id="335" r:id="rId44"/>
    <p:sldId id="349" r:id="rId45"/>
    <p:sldId id="344" r:id="rId46"/>
    <p:sldId id="336" r:id="rId47"/>
    <p:sldId id="338" r:id="rId48"/>
    <p:sldId id="350" r:id="rId49"/>
    <p:sldId id="342" r:id="rId50"/>
    <p:sldId id="347" r:id="rId51"/>
    <p:sldId id="337" r:id="rId52"/>
    <p:sldId id="346" r:id="rId53"/>
    <p:sldId id="364" r:id="rId54"/>
  </p:sldIdLst>
  <p:sldSz cx="12192000" cy="6858000"/>
  <p:notesSz cx="6858000" cy="9144000"/>
  <p:embeddedFontLst>
    <p:embeddedFont>
      <p:font typeface="Work Sans" pitchFamily="2" charset="0"/>
      <p:regular r:id="rId56"/>
      <p:bold r:id="rId57"/>
      <p:italic r:id="rId58"/>
      <p:boldItalic r:id="rId59"/>
    </p:embeddedFont>
    <p:embeddedFont>
      <p:font typeface="Work Sans Light Roman" panose="020B0604020202020204" charset="0"/>
      <p:regular r:id="rId60"/>
      <p:bold r:id="rId61"/>
      <p:italic r:id="rId62"/>
      <p:boldItalic r:id="rId63"/>
    </p:embeddedFont>
    <p:embeddedFont>
      <p:font typeface="WORK SANS SEMIBOLD ROMAN" panose="020B0604020202020204" charset="0"/>
      <p:regular r:id="rId64"/>
      <p:bold r:id="rId6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2F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FB52314-43B3-048C-0AC7-DFC2935D4E4B}" v="322" dt="2025-10-30T18:25:10.597"/>
    <p1510:client id="{71A17C21-F23C-3EDF-0783-1BBF1AD3DB08}" v="73" dt="2025-10-30T02:58:26.961"/>
    <p1510:client id="{CAA64827-CE55-0211-DF6A-4C453345DF65}" v="21" dt="2025-10-28T22:50:25.09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8.fntdata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3.fntdata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font" Target="fonts/font6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1.fntdata"/><Relationship Id="rId64" Type="http://schemas.openxmlformats.org/officeDocument/2006/relationships/font" Target="fonts/font9.fntdata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4.fntdata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7.fntdata"/><Relationship Id="rId7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2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5.fntdata"/><Relationship Id="rId65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ED389-6AAF-A546-B59D-D5B706B8EBBC}" type="datetimeFigureOut">
              <a:rPr lang="en-US" smtClean="0"/>
              <a:t>10/30/2025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420E3B-88A2-074A-96B8-ADA7F5C1A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3467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ckjheaj34eY8ACibvhxb9l9_pGRqok1XaC1DmGzhk-I/edit?usp=sharing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unsplash.com/photos/a-group-of-people-preparing-food-in-a-kitchen-PJUfpkA80eU?utm_source=unsplash&amp;utm_medium=referral&amp;utm_content=creditCopyText" TargetMode="External"/><Relationship Id="rId3" Type="http://schemas.openxmlformats.org/officeDocument/2006/relationships/hyperlink" Target="https://unsplash.com/@dropfastcollective?utm_source=unsplash&amp;utm_medium=referral&amp;utm_content=creditCopyText" TargetMode="External"/><Relationship Id="rId7" Type="http://schemas.openxmlformats.org/officeDocument/2006/relationships/hyperlink" Target="https://unsplash.com/@sweetlifediabetes?utm_source=unsplash&amp;utm_medium=referral&amp;utm_content=creditCopyText" TargetMode="External"/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unsplash.com/photos/a-woman-sitting-at-a-table-with-a-plate-of-food-zYfFGI3Xw7M?utm_source=unsplash&amp;utm_medium=referral&amp;utm_content=creditCopyText" TargetMode="External"/><Relationship Id="rId5" Type="http://schemas.openxmlformats.org/officeDocument/2006/relationships/hyperlink" Target="https://unsplash.com/@chervinska?utm_source=unsplash&amp;utm_medium=referral&amp;utm_content=creditCopyText" TargetMode="External"/><Relationship Id="rId10" Type="http://schemas.openxmlformats.org/officeDocument/2006/relationships/hyperlink" Target="https://unsplash.com/photos/person-holding-clear-glass-jar-with-white-powder-SWOMualft48?utm_source=unsplash&amp;utm_medium=referral&amp;utm_content=creditCopyText" TargetMode="External"/><Relationship Id="rId4" Type="http://schemas.openxmlformats.org/officeDocument/2006/relationships/hyperlink" Target="https://unsplash.com/photos/a-man-and-a-woman-standing-next-to-a-counter-full-of-food-nCIAAYeMN6o?utm_source=unsplash&amp;utm_medium=referral&amp;utm_content=creditCopyText" TargetMode="External"/><Relationship Id="rId9" Type="http://schemas.openxmlformats.org/officeDocument/2006/relationships/hyperlink" Target="https://unsplash.com/@dari_lli?utm_source=unsplash&amp;utm_medium=referral&amp;utm_content=creditCopyText" TargetMode="Externa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420E3B-88A2-074A-96B8-ADA7F5C1A75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1660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Thought about cookbooks as I needed a physical element to start the project. </a:t>
            </a:r>
          </a:p>
          <a:p>
            <a:r>
              <a:rPr lang="en-US">
                <a:ea typeface="Calibri"/>
                <a:cs typeface="Calibri"/>
              </a:rPr>
              <a:t>Cookbooks are a great example for inconsistencies in data &amp; format </a:t>
            </a:r>
          </a:p>
          <a:p>
            <a:r>
              <a:rPr lang="en-US">
                <a:ea typeface="Calibri"/>
                <a:cs typeface="Calibri"/>
              </a:rPr>
              <a:t>Our librarian suggested music albums as well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420E3B-88A2-074A-96B8-ADA7F5C1A75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4345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Recipe print-outs will be distributed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420E3B-88A2-074A-96B8-ADA7F5C1A75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520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hlinkClick r:id="rId3"/>
              </a:rPr>
              <a:t>https://docs.google.com/document/d/1ckjheaj34eY8ACibvhxb9l9_pGRqok1XaC1DmGzhk-I/edit?usp=sharing</a:t>
            </a:r>
            <a:r>
              <a:rPr lang="en-US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420E3B-88A2-074A-96B8-ADA7F5C1A75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9691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Layered learning models like Simon Sinek's Golden Circle and the Three Horizons approach to innovation.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420E3B-88A2-074A-96B8-ADA7F5C1A75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8288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305081-BB5B-E18E-85BF-E8698EE75D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AF9D34-6400-8E10-B091-3759B4E433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09738B-1828-6B7D-70DF-2716AB33E4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Layered learning models like Simon Sinek's Golden Circle and the Three Horizons approach to innovation.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111E47-45A9-918A-022F-0AF5895712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420E3B-88A2-074A-96B8-ADA7F5C1A75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727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C26338-5034-9C6C-F797-9F1F900418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E9D8A8-6636-4F45-8EBD-08FD232591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C338AA-B4DA-D02F-3F55-4039B5D317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Layered learning models like Simon Sinek's Golden Circle and the Three Horizons approach to innovation.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42577A-6E94-32E7-F93B-F9F61AE42B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420E3B-88A2-074A-96B8-ADA7F5C1A75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9137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Photo by </a:t>
            </a:r>
            <a:r>
              <a:rPr lang="en-US">
                <a:hlinkClick r:id="rId3"/>
              </a:rPr>
              <a:t>Frederick Shaw</a:t>
            </a:r>
            <a:r>
              <a:rPr lang="en-US"/>
              <a:t> on </a:t>
            </a:r>
            <a:r>
              <a:rPr lang="en-US">
                <a:hlinkClick r:id="rId4"/>
              </a:rPr>
              <a:t>Unsplash</a:t>
            </a:r>
            <a:r>
              <a:rPr lang="en-US"/>
              <a:t> </a:t>
            </a:r>
          </a:p>
          <a:p>
            <a:r>
              <a:rPr lang="en-US"/>
              <a:t>Photo by </a:t>
            </a:r>
            <a:r>
              <a:rPr lang="en-US">
                <a:hlinkClick r:id="rId5"/>
              </a:rPr>
              <a:t>Anastasiya Chervinska</a:t>
            </a:r>
            <a:r>
              <a:rPr lang="en-US"/>
              <a:t> on </a:t>
            </a:r>
            <a:r>
              <a:rPr lang="en-US">
                <a:hlinkClick r:id="rId6"/>
              </a:rPr>
              <a:t>Unsplash</a:t>
            </a:r>
            <a:r>
              <a:rPr lang="en-US"/>
              <a:t> </a:t>
            </a:r>
          </a:p>
          <a:p>
            <a:r>
              <a:rPr lang="en-US"/>
              <a:t>Photo by </a:t>
            </a:r>
            <a:r>
              <a:rPr lang="en-US">
                <a:hlinkClick r:id="rId7"/>
              </a:rPr>
              <a:t>Sweet Life</a:t>
            </a:r>
            <a:r>
              <a:rPr lang="en-US"/>
              <a:t> on </a:t>
            </a:r>
            <a:r>
              <a:rPr lang="en-US">
                <a:hlinkClick r:id="rId8"/>
              </a:rPr>
              <a:t>Unsplash</a:t>
            </a:r>
            <a:r>
              <a:rPr lang="en-US"/>
              <a:t> </a:t>
            </a:r>
          </a:p>
          <a:p>
            <a:r>
              <a:rPr lang="en-US"/>
              <a:t>Photo by </a:t>
            </a:r>
            <a:r>
              <a:rPr lang="en-US">
                <a:hlinkClick r:id="rId9"/>
              </a:rPr>
              <a:t>Dari lli</a:t>
            </a:r>
            <a:r>
              <a:rPr lang="en-US"/>
              <a:t> on </a:t>
            </a:r>
            <a:r>
              <a:rPr lang="en-US">
                <a:hlinkClick r:id="rId10"/>
              </a:rPr>
              <a:t>Unsplash</a:t>
            </a:r>
            <a:r>
              <a:rPr lang="en-US"/>
              <a:t> </a:t>
            </a:r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420E3B-88A2-074A-96B8-ADA7F5C1A75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3442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18B0CE-985E-D6FC-6DC5-C6F299F4F4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532CD78-40A3-8E9D-C19A-2D472D394B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07200A-8C1E-CB52-A6EF-DC816919B6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Layered learning models like Simon Sinek's Golden Circle and the Three Horizons approach to innovation.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E2A366-27C1-327B-582A-4690F1FE1E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420E3B-88A2-074A-96B8-ADA7F5C1A75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3299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F500D1-6C61-52B5-1681-A8926B5997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AC94E1-8B11-5516-01E5-DE8C181AD9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D65A1C-0663-41A9-B95A-9B9E91289D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Layered learning models like Simon Sinek's Golden Circle and the Three Horizons approach to innovation.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91E629-88D4-3B42-BB83-0D76F24F75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420E3B-88A2-074A-96B8-ADA7F5C1A75C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1048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1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vent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engage Logo&#10;">
            <a:extLst>
              <a:ext uri="{FF2B5EF4-FFF2-40B4-BE49-F238E27FC236}">
                <a16:creationId xmlns:a16="http://schemas.microsoft.com/office/drawing/2014/main" id="{BD4A5227-7273-2940-9ECC-2621734A437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24261" y="3429000"/>
            <a:ext cx="2453846" cy="82322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FBFC9C7-E40B-EEC1-C6ED-A47E5B1D2DD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pic>
        <p:nvPicPr>
          <p:cNvPr id="20" name="Picture 19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C21ED7AA-DCD2-4208-E47B-B535D2D1BC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935639" y="654666"/>
            <a:ext cx="2481943" cy="832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864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ss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42124CA-5993-AB4F-9959-927B57E296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D453052-9937-ED46-ACBD-A364F6409B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122363"/>
            <a:ext cx="10515600" cy="2387600"/>
          </a:xfrm>
        </p:spPr>
        <p:txBody>
          <a:bodyPr lIns="0" rIns="0" anchor="b">
            <a:normAutofit/>
          </a:bodyPr>
          <a:lstStyle>
            <a:lvl1pPr algn="ctr">
              <a:defRPr sz="5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FDB9C-E4B5-7A4D-AC90-2DDFB49305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199" y="3729038"/>
            <a:ext cx="10515600" cy="1655762"/>
          </a:xfrm>
        </p:spPr>
        <p:txBody>
          <a:bodyPr lIns="0" rIns="0"/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Work Sans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199073A-B7CD-3D4E-A9EF-E1AB001766E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20582" y="6011335"/>
            <a:ext cx="2453846" cy="823225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D71DD58-8D1C-F846-94F1-774821FC9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62720" y="6298260"/>
            <a:ext cx="2743200" cy="365125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z="1600" spc="60">
                <a:solidFill>
                  <a:schemeClr val="tx2"/>
                </a:solidFill>
                <a:latin typeface="Work Sans" pitchFamily="2" charset="77"/>
              </a:rPr>
              <a:t>#CCE2025  </a:t>
            </a:r>
            <a:r>
              <a:rPr lang="en-US" sz="1600" b="0" spc="60">
                <a:latin typeface="Work Sans" pitchFamily="2" charset="77"/>
              </a:rPr>
              <a:t>|  </a:t>
            </a:r>
            <a:fld id="{B879B986-D9E4-6F4B-890D-E2B2D3A035C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48A507C-9991-6610-B3C3-047238EFD0B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574428" y="5995435"/>
            <a:ext cx="5757861" cy="737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199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1FEC172-99A9-9E40-8A80-F97FD5F02D12}"/>
              </a:ext>
            </a:extLst>
          </p:cNvPr>
          <p:cNvSpPr/>
          <p:nvPr userDrawn="1"/>
        </p:nvSpPr>
        <p:spPr>
          <a:xfrm>
            <a:off x="0" y="5889524"/>
            <a:ext cx="12192000" cy="9684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E4957D-96AF-BE45-B622-AE94DFA85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rIns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2E1CB5-A529-9A4B-A34E-D5C2A8F56C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8736"/>
            <a:ext cx="10515600" cy="3830109"/>
          </a:xfrm>
        </p:spPr>
        <p:txBody>
          <a:bodyPr lIns="0" rIns="0"/>
          <a:lstStyle>
            <a:lvl1pPr>
              <a:defRPr b="0" i="0">
                <a:latin typeface="Work Sans" pitchFamily="2" charset="77"/>
              </a:defRPr>
            </a:lvl1pPr>
            <a:lvl2pPr>
              <a:defRPr b="0" i="0">
                <a:solidFill>
                  <a:schemeClr val="tx2"/>
                </a:solidFill>
                <a:latin typeface="Work Sans" pitchFamily="2" charset="77"/>
              </a:defRPr>
            </a:lvl2pPr>
            <a:lvl3pPr>
              <a:defRPr b="0" i="0">
                <a:latin typeface="Work Sans" pitchFamily="2" charset="77"/>
              </a:defRPr>
            </a:lvl3pPr>
            <a:lvl4pPr>
              <a:defRPr b="0" i="0">
                <a:latin typeface="Work Sans" pitchFamily="2" charset="77"/>
              </a:defRPr>
            </a:lvl4pPr>
            <a:lvl5pPr>
              <a:defRPr b="0" i="0">
                <a:latin typeface="Work Sans" pitchFamily="2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4" name="Picture 13" descr="Cengage Logo&#10;">
            <a:extLst>
              <a:ext uri="{FF2B5EF4-FFF2-40B4-BE49-F238E27FC236}">
                <a16:creationId xmlns:a16="http://schemas.microsoft.com/office/drawing/2014/main" id="{1C8FDFFE-50B9-0223-F36B-2D7076E2BC1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6224" y="6011335"/>
            <a:ext cx="2453846" cy="823226"/>
          </a:xfrm>
          <a:prstGeom prst="rect">
            <a:avLst/>
          </a:prstGeom>
        </p:spPr>
      </p:pic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68779320-32DF-0DD2-D73F-6811DF853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62720" y="6298260"/>
            <a:ext cx="2743200" cy="365125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 sz="1600" spc="60">
                <a:latin typeface="Work Sans" pitchFamily="2" charset="77"/>
              </a:rPr>
              <a:t>#CCE2025  </a:t>
            </a:r>
            <a:r>
              <a:rPr lang="en-US" sz="1600" b="0" spc="60">
                <a:latin typeface="Work Sans" pitchFamily="2" charset="77"/>
              </a:rPr>
              <a:t>|  </a:t>
            </a:r>
            <a:fld id="{B879B986-D9E4-6F4B-890D-E2B2D3A035C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231E8B-6544-E56F-3FA4-D8BCD3B8DD0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570070" y="6014176"/>
            <a:ext cx="5645243" cy="722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5468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4957D-96AF-BE45-B622-AE94DFA85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rIns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2E1CB5-A529-9A4B-A34E-D5C2A8F56C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8736"/>
            <a:ext cx="10515600" cy="3830109"/>
          </a:xfrm>
        </p:spPr>
        <p:txBody>
          <a:bodyPr lIns="0" rIns="0"/>
          <a:lstStyle>
            <a:lvl1pPr>
              <a:defRPr b="0" i="0">
                <a:latin typeface="Work Sans" pitchFamily="2" charset="77"/>
              </a:defRPr>
            </a:lvl1pPr>
            <a:lvl2pPr>
              <a:defRPr b="0" i="0">
                <a:solidFill>
                  <a:schemeClr val="tx2"/>
                </a:solidFill>
                <a:latin typeface="Work Sans" pitchFamily="2" charset="77"/>
              </a:defRPr>
            </a:lvl2pPr>
            <a:lvl3pPr>
              <a:defRPr b="0" i="0">
                <a:latin typeface="Work Sans" pitchFamily="2" charset="77"/>
              </a:defRPr>
            </a:lvl3pPr>
            <a:lvl4pPr>
              <a:defRPr b="0" i="0">
                <a:latin typeface="Work Sans" pitchFamily="2" charset="77"/>
              </a:defRPr>
            </a:lvl4pPr>
            <a:lvl5pPr>
              <a:defRPr b="0" i="0">
                <a:latin typeface="Work Sans" pitchFamily="2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B0EA357-ECE5-069B-DD33-8D72BD96542B}"/>
              </a:ext>
            </a:extLst>
          </p:cNvPr>
          <p:cNvSpPr/>
          <p:nvPr userDrawn="1"/>
        </p:nvSpPr>
        <p:spPr>
          <a:xfrm>
            <a:off x="0" y="5889524"/>
            <a:ext cx="12192000" cy="9684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Cengage Logo&#10;">
            <a:extLst>
              <a:ext uri="{FF2B5EF4-FFF2-40B4-BE49-F238E27FC236}">
                <a16:creationId xmlns:a16="http://schemas.microsoft.com/office/drawing/2014/main" id="{C4F0ED0F-B900-079D-DBB2-51F4D042188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6224" y="6011335"/>
            <a:ext cx="2453846" cy="823226"/>
          </a:xfrm>
          <a:prstGeom prst="rect">
            <a:avLst/>
          </a:prstGeom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A9C2A0C-1003-C213-904C-464E75006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62720" y="6298260"/>
            <a:ext cx="2743200" cy="365125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 sz="1600" spc="60">
                <a:latin typeface="Work Sans" pitchFamily="2" charset="77"/>
              </a:rPr>
              <a:t>#CCE2025  </a:t>
            </a:r>
            <a:r>
              <a:rPr lang="en-US" sz="1600" b="0" spc="60">
                <a:latin typeface="Work Sans" pitchFamily="2" charset="77"/>
              </a:rPr>
              <a:t>|  </a:t>
            </a:r>
            <a:fld id="{B879B986-D9E4-6F4B-890D-E2B2D3A035C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83AD1D1-C844-6551-767F-091C6090C2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570070" y="6014176"/>
            <a:ext cx="5645243" cy="722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8393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005F8-89C0-2F42-8D8F-8F1708E86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A1D2FB-B586-844A-8A44-B4E9243404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4983480" cy="3844846"/>
          </a:xfrm>
        </p:spPr>
        <p:txBody>
          <a:bodyPr/>
          <a:lstStyle>
            <a:lvl1pPr>
              <a:defRPr b="0" i="0">
                <a:latin typeface="Work Sans" pitchFamily="2" charset="77"/>
              </a:defRPr>
            </a:lvl1pPr>
            <a:lvl2pPr>
              <a:defRPr b="0" i="0">
                <a:latin typeface="Work Sans" pitchFamily="2" charset="77"/>
              </a:defRPr>
            </a:lvl2pPr>
            <a:lvl3pPr>
              <a:defRPr b="0" i="0">
                <a:latin typeface="Work Sans" pitchFamily="2" charset="77"/>
              </a:defRPr>
            </a:lvl3pPr>
            <a:lvl4pPr>
              <a:defRPr b="0" i="0">
                <a:latin typeface="Work Sans" pitchFamily="2" charset="77"/>
              </a:defRPr>
            </a:lvl4pPr>
            <a:lvl5pPr>
              <a:defRPr b="0" i="0">
                <a:latin typeface="Work Sans" pitchFamily="2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B8A523-D177-BE48-AC09-E5A12AAA65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70322" y="1905000"/>
            <a:ext cx="4983480" cy="38448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67D9396-7E54-D447-AC39-AA70CDE1A93F}"/>
              </a:ext>
            </a:extLst>
          </p:cNvPr>
          <p:cNvCxnSpPr/>
          <p:nvPr userDrawn="1"/>
        </p:nvCxnSpPr>
        <p:spPr>
          <a:xfrm>
            <a:off x="6096000" y="1905000"/>
            <a:ext cx="0" cy="3844846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DD4478DA-F4A8-A01F-5E78-D24CE4D28BAE}"/>
              </a:ext>
            </a:extLst>
          </p:cNvPr>
          <p:cNvSpPr/>
          <p:nvPr userDrawn="1"/>
        </p:nvSpPr>
        <p:spPr>
          <a:xfrm>
            <a:off x="0" y="5889524"/>
            <a:ext cx="12192000" cy="9684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Cengage Logo&#10;">
            <a:extLst>
              <a:ext uri="{FF2B5EF4-FFF2-40B4-BE49-F238E27FC236}">
                <a16:creationId xmlns:a16="http://schemas.microsoft.com/office/drawing/2014/main" id="{A29A761F-3165-3837-C035-7FEB169FCC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6224" y="6011335"/>
            <a:ext cx="2453846" cy="823226"/>
          </a:xfrm>
          <a:prstGeom prst="rect">
            <a:avLst/>
          </a:prstGeom>
        </p:spPr>
      </p:pic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5D13807-730D-E58D-95E9-B265A21F9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62720" y="6298260"/>
            <a:ext cx="2743200" cy="365125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 sz="1600" spc="60">
                <a:latin typeface="Work Sans" pitchFamily="2" charset="77"/>
              </a:rPr>
              <a:t>#CCE2025  </a:t>
            </a:r>
            <a:r>
              <a:rPr lang="en-US" sz="1600" b="0" spc="60">
                <a:latin typeface="Work Sans" pitchFamily="2" charset="77"/>
              </a:rPr>
              <a:t>|  </a:t>
            </a:r>
            <a:fld id="{B879B986-D9E4-6F4B-890D-E2B2D3A035C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6638CF-2AE8-2059-679D-74D73BAB91E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570070" y="6014176"/>
            <a:ext cx="5645243" cy="722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586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4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FFF57D-4A30-CF4C-A3B1-BBB91310BE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AD0C62-BE23-1449-A56E-21E2674B81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804909"/>
            <a:ext cx="4983480" cy="681037"/>
          </a:xfrm>
        </p:spPr>
        <p:txBody>
          <a:bodyPr anchor="b">
            <a:normAutofit/>
          </a:bodyPr>
          <a:lstStyle>
            <a:lvl1pPr marL="0" indent="0">
              <a:buNone/>
              <a:defRPr sz="2200" b="1" i="0">
                <a:latin typeface="Work Sa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D00166-24CA-BE47-9F4A-BF5D11B5F8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600167"/>
            <a:ext cx="4983480" cy="3149679"/>
          </a:xfrm>
        </p:spPr>
        <p:txBody>
          <a:bodyPr/>
          <a:lstStyle>
            <a:lvl1pPr>
              <a:defRPr sz="2000" b="0" i="0">
                <a:solidFill>
                  <a:schemeClr val="tx2"/>
                </a:solidFill>
                <a:latin typeface="Work Sans" pitchFamily="2" charset="77"/>
              </a:defRPr>
            </a:lvl1pPr>
            <a:lvl2pPr>
              <a:defRPr sz="1600" b="0" i="0">
                <a:solidFill>
                  <a:schemeClr val="accent1"/>
                </a:solidFill>
                <a:latin typeface="Work Sans" pitchFamily="2" charset="77"/>
              </a:defRPr>
            </a:lvl2pPr>
            <a:lvl3pPr>
              <a:defRPr sz="1600" b="0" i="0">
                <a:latin typeface="Work Sans" pitchFamily="2" charset="77"/>
              </a:defRPr>
            </a:lvl3pPr>
            <a:lvl4pPr>
              <a:defRPr sz="1600" b="0" i="0">
                <a:latin typeface="Work Sans" pitchFamily="2" charset="77"/>
              </a:defRPr>
            </a:lvl4pPr>
            <a:lvl5pPr>
              <a:defRPr sz="1600" b="0" i="0">
                <a:latin typeface="Work Sans" pitchFamily="2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D8965C-F1AB-B140-B97A-EA5BCDF487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68732" y="1804909"/>
            <a:ext cx="4983480" cy="681037"/>
          </a:xfrm>
        </p:spPr>
        <p:txBody>
          <a:bodyPr anchor="b">
            <a:normAutofit/>
          </a:bodyPr>
          <a:lstStyle>
            <a:lvl1pPr marL="0" indent="0">
              <a:buNone/>
              <a:defRPr sz="2200" b="1" i="0">
                <a:latin typeface="Work Sa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B524BE8-B52E-8446-9ABB-90100B4F54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68732" y="2600167"/>
            <a:ext cx="4983480" cy="3149679"/>
          </a:xfrm>
        </p:spPr>
        <p:txBody>
          <a:bodyPr/>
          <a:lstStyle>
            <a:lvl1pPr>
              <a:defRPr sz="2000" b="0" i="0">
                <a:solidFill>
                  <a:schemeClr val="tx2"/>
                </a:solidFill>
                <a:latin typeface="Work Sans" pitchFamily="2" charset="77"/>
              </a:defRPr>
            </a:lvl1pPr>
            <a:lvl2pPr>
              <a:defRPr sz="1600" b="0" i="0">
                <a:solidFill>
                  <a:schemeClr val="accent1"/>
                </a:solidFill>
                <a:latin typeface="Work Sans" pitchFamily="2" charset="77"/>
              </a:defRPr>
            </a:lvl2pPr>
            <a:lvl3pPr>
              <a:defRPr sz="1600" b="0" i="0">
                <a:latin typeface="Work Sans" pitchFamily="2" charset="77"/>
              </a:defRPr>
            </a:lvl3pPr>
            <a:lvl4pPr>
              <a:defRPr sz="1600" b="0" i="0">
                <a:latin typeface="Work Sans" pitchFamily="2" charset="77"/>
              </a:defRPr>
            </a:lvl4pPr>
            <a:lvl5pPr>
              <a:defRPr sz="1600" b="0" i="0">
                <a:latin typeface="Work Sans" pitchFamily="2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6118A6A-5CC9-2B46-A5DF-EFF6FCC729B8}"/>
              </a:ext>
            </a:extLst>
          </p:cNvPr>
          <p:cNvCxnSpPr/>
          <p:nvPr userDrawn="1"/>
        </p:nvCxnSpPr>
        <p:spPr>
          <a:xfrm>
            <a:off x="6096000" y="1905000"/>
            <a:ext cx="0" cy="3844846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76B03D54-54BC-07AF-AE8D-D2E6EDBD0816}"/>
              </a:ext>
            </a:extLst>
          </p:cNvPr>
          <p:cNvSpPr/>
          <p:nvPr userDrawn="1"/>
        </p:nvSpPr>
        <p:spPr>
          <a:xfrm>
            <a:off x="0" y="5889524"/>
            <a:ext cx="12192000" cy="9684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Cengage Logo&#10;">
            <a:extLst>
              <a:ext uri="{FF2B5EF4-FFF2-40B4-BE49-F238E27FC236}">
                <a16:creationId xmlns:a16="http://schemas.microsoft.com/office/drawing/2014/main" id="{693F1B33-C8B3-24E4-459D-A49E415D806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6224" y="6011335"/>
            <a:ext cx="2453846" cy="823226"/>
          </a:xfrm>
          <a:prstGeom prst="rect">
            <a:avLst/>
          </a:prstGeom>
        </p:spPr>
      </p:pic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C1ED0785-E876-2370-7ED6-EF13A4311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62720" y="6298260"/>
            <a:ext cx="2743200" cy="365125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 sz="1600" spc="60">
                <a:latin typeface="Work Sans" pitchFamily="2" charset="77"/>
              </a:rPr>
              <a:t>#CCE2025  </a:t>
            </a:r>
            <a:r>
              <a:rPr lang="en-US" sz="1600" b="0" spc="60">
                <a:latin typeface="Work Sans" pitchFamily="2" charset="77"/>
              </a:rPr>
              <a:t>|  </a:t>
            </a:r>
            <a:fld id="{B879B986-D9E4-6F4B-890D-E2B2D3A035C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7BF02A1-CC25-B1E2-A9F9-0FBDEAE3E19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570070" y="6014176"/>
            <a:ext cx="5645243" cy="722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4270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43DFEE-C535-CF49-B970-C2FC60242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274789B-8617-7F8F-1836-2B044248049C}"/>
              </a:ext>
            </a:extLst>
          </p:cNvPr>
          <p:cNvSpPr/>
          <p:nvPr userDrawn="1"/>
        </p:nvSpPr>
        <p:spPr>
          <a:xfrm>
            <a:off x="0" y="5889524"/>
            <a:ext cx="12192000" cy="9684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Cengage Logo&#10;">
            <a:extLst>
              <a:ext uri="{FF2B5EF4-FFF2-40B4-BE49-F238E27FC236}">
                <a16:creationId xmlns:a16="http://schemas.microsoft.com/office/drawing/2014/main" id="{C3EB436F-EA9F-CCBC-2288-B03C0F8280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6224" y="6011335"/>
            <a:ext cx="2453846" cy="823226"/>
          </a:xfrm>
          <a:prstGeom prst="rect">
            <a:avLst/>
          </a:prstGeom>
        </p:spPr>
      </p:pic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9B25A1C-D95E-A751-2974-FED600AFF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62720" y="6298260"/>
            <a:ext cx="2743200" cy="365125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 sz="1600" spc="60">
                <a:latin typeface="Work Sans" pitchFamily="2" charset="77"/>
              </a:rPr>
              <a:t>#CCE2025  </a:t>
            </a:r>
            <a:r>
              <a:rPr lang="en-US" sz="1600" b="0" spc="60">
                <a:latin typeface="Work Sans" pitchFamily="2" charset="77"/>
              </a:rPr>
              <a:t>|  </a:t>
            </a:r>
            <a:fld id="{B879B986-D9E4-6F4B-890D-E2B2D3A035C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F650D72-5D38-4729-F40A-8A4636B19B7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570070" y="6014176"/>
            <a:ext cx="5645243" cy="722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709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DE065DB-A306-B6F4-3933-BD6145A2E516}"/>
              </a:ext>
            </a:extLst>
          </p:cNvPr>
          <p:cNvSpPr/>
          <p:nvPr userDrawn="1"/>
        </p:nvSpPr>
        <p:spPr>
          <a:xfrm>
            <a:off x="0" y="5889524"/>
            <a:ext cx="12192000" cy="9684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Cengage Logo&#10;">
            <a:extLst>
              <a:ext uri="{FF2B5EF4-FFF2-40B4-BE49-F238E27FC236}">
                <a16:creationId xmlns:a16="http://schemas.microsoft.com/office/drawing/2014/main" id="{21B9F039-0230-6B4B-465B-8D8F71CB39D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6224" y="6011335"/>
            <a:ext cx="2453846" cy="823226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1A963DB-B05D-1859-F564-2FD53FD4C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62720" y="6298260"/>
            <a:ext cx="2743200" cy="365125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 sz="1600" spc="60">
                <a:latin typeface="Work Sans" pitchFamily="2" charset="77"/>
              </a:rPr>
              <a:t>#CCE2025  </a:t>
            </a:r>
            <a:r>
              <a:rPr lang="en-US" sz="1600" b="0" spc="60">
                <a:latin typeface="Work Sans" pitchFamily="2" charset="77"/>
              </a:rPr>
              <a:t>|  </a:t>
            </a:r>
            <a:fld id="{B879B986-D9E4-6F4B-890D-E2B2D3A035C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091D6C3-C625-6EFE-8597-45870DA18B2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570070" y="6014176"/>
            <a:ext cx="5645243" cy="722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430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urv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42124CA-5993-AB4F-9959-927B57E296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D453052-9937-ED46-ACBD-A364F6409BF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1122361"/>
            <a:ext cx="6195646" cy="3506789"/>
          </a:xfrm>
        </p:spPr>
        <p:txBody>
          <a:bodyPr lIns="0" rIns="0" anchor="b">
            <a:normAutofit/>
          </a:bodyPr>
          <a:lstStyle>
            <a:lvl1pPr algn="ctr"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 sz="5400"/>
              <a:t>What are your thoughts about this session?</a:t>
            </a:r>
            <a:br>
              <a:rPr lang="en-US" sz="6600"/>
            </a:br>
            <a:r>
              <a:rPr lang="en-US" sz="3600">
                <a:solidFill>
                  <a:schemeClr val="accent2"/>
                </a:solidFill>
              </a:rPr>
              <a:t>Tell us in a quick survey.</a:t>
            </a:r>
            <a:endParaRPr lang="en-US" sz="6600">
              <a:solidFill>
                <a:schemeClr val="accent2"/>
              </a:solidFill>
            </a:endParaRPr>
          </a:p>
        </p:txBody>
      </p:sp>
      <p:pic>
        <p:nvPicPr>
          <p:cNvPr id="24" name="Picture 23" descr="A screen shot of a phone&#10;&#10;Description automatically generated with low confidence">
            <a:extLst>
              <a:ext uri="{FF2B5EF4-FFF2-40B4-BE49-F238E27FC236}">
                <a16:creationId xmlns:a16="http://schemas.microsoft.com/office/drawing/2014/main" id="{27F665DD-B75D-9E20-DD8D-5306F929027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324600" y="133965"/>
            <a:ext cx="6858000" cy="6858000"/>
          </a:xfrm>
          <a:prstGeom prst="rect">
            <a:avLst/>
          </a:prstGeom>
        </p:spPr>
      </p:pic>
      <p:pic>
        <p:nvPicPr>
          <p:cNvPr id="4" name="Picture 3" descr="Cengage Logo&#10;">
            <a:extLst>
              <a:ext uri="{FF2B5EF4-FFF2-40B4-BE49-F238E27FC236}">
                <a16:creationId xmlns:a16="http://schemas.microsoft.com/office/drawing/2014/main" id="{04391801-E378-B001-D52B-BFF0A54B6B9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6224" y="6011335"/>
            <a:ext cx="2453846" cy="82322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2776466-DC43-71FC-4A54-964A52B7758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8300064" y="3531771"/>
            <a:ext cx="2907071" cy="289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138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42124CA-5993-AB4F-9959-927B57E296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55EA7EB0-D2F1-954F-BA11-7FB902A025F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940300" y="976518"/>
            <a:ext cx="2311400" cy="2311400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46053158-DA13-0846-89D1-30D0AFAD89AF}"/>
              </a:ext>
            </a:extLst>
          </p:cNvPr>
          <p:cNvSpPr txBox="1">
            <a:spLocks/>
          </p:cNvSpPr>
          <p:nvPr userDrawn="1"/>
        </p:nvSpPr>
        <p:spPr>
          <a:xfrm>
            <a:off x="933302" y="2742634"/>
            <a:ext cx="10325396" cy="3187404"/>
          </a:xfrm>
          <a:prstGeom prst="rect">
            <a:avLst/>
          </a:prstGeom>
        </p:spPr>
        <p:txBody>
          <a:bodyPr vert="horz" lIns="0" tIns="45720" rIns="0" bIns="4572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b="0" i="0" kern="1200">
                <a:solidFill>
                  <a:schemeClr val="bg1"/>
                </a:solidFill>
                <a:latin typeface="Work Sans Light Roman" pitchFamily="2" charset="77"/>
                <a:ea typeface="+mj-ea"/>
                <a:cs typeface="+mj-cs"/>
              </a:defRPr>
            </a:lvl1pPr>
          </a:lstStyle>
          <a:p>
            <a:r>
              <a:rPr lang="en-US" sz="4800"/>
              <a:t>Experiencing Technical Difficulties</a:t>
            </a:r>
            <a:br>
              <a:rPr lang="en-US" sz="6000"/>
            </a:br>
            <a:r>
              <a:rPr lang="en-US" sz="3200">
                <a:solidFill>
                  <a:schemeClr val="accent2"/>
                </a:solidFill>
              </a:rPr>
              <a:t>Thank you for your patience.</a:t>
            </a:r>
            <a:endParaRPr lang="en-US" sz="6000">
              <a:solidFill>
                <a:schemeClr val="accent2"/>
              </a:solidFill>
            </a:endParaRPr>
          </a:p>
        </p:txBody>
      </p:sp>
      <p:pic>
        <p:nvPicPr>
          <p:cNvPr id="3" name="Picture 2" descr="Cengage Logo&#10;">
            <a:extLst>
              <a:ext uri="{FF2B5EF4-FFF2-40B4-BE49-F238E27FC236}">
                <a16:creationId xmlns:a16="http://schemas.microsoft.com/office/drawing/2014/main" id="{080C4DF9-62ED-D671-AA84-587E78CEB0B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6224" y="6011335"/>
            <a:ext cx="2453846" cy="823226"/>
          </a:xfrm>
          <a:prstGeom prst="rect">
            <a:avLst/>
          </a:prstGeom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A89A9C1F-3E5C-0771-C822-5B06459C7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62720" y="6298260"/>
            <a:ext cx="2743200" cy="365125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 sz="1600" spc="60">
                <a:latin typeface="Work Sans" pitchFamily="2" charset="77"/>
              </a:rPr>
              <a:t>#CCE2025  </a:t>
            </a:r>
            <a:r>
              <a:rPr lang="en-US" sz="1600" b="0" spc="60">
                <a:latin typeface="Work Sans" pitchFamily="2" charset="77"/>
              </a:rPr>
              <a:t>|  </a:t>
            </a:r>
            <a:fld id="{B879B986-D9E4-6F4B-890D-E2B2D3A035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413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761202-AC80-0E49-B827-B3B06B41D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32D495-89E7-FA4F-A84C-DD01A26ABE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079875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A7794B-4480-434A-848B-816E62A094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24038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>
                <a:solidFill>
                  <a:schemeClr val="tx1"/>
                </a:solidFill>
                <a:latin typeface="WORK SANS SEMIBOLD ROMAN" pitchFamily="2" charset="77"/>
              </a:defRPr>
            </a:lvl1pPr>
          </a:lstStyle>
          <a:p>
            <a:fld id="{D07DF74C-4227-4C49-ACEF-8F763F374E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436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0" r:id="rId3"/>
    <p:sldLayoutId id="2147483666" r:id="rId4"/>
    <p:sldLayoutId id="2147483652" r:id="rId5"/>
    <p:sldLayoutId id="2147483653" r:id="rId6"/>
    <p:sldLayoutId id="2147483654" r:id="rId7"/>
    <p:sldLayoutId id="2147483655" r:id="rId8"/>
    <p:sldLayoutId id="2147483649" r:id="rId9"/>
    <p:sldLayoutId id="2147483680" r:id="rId1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i="0" kern="1200">
          <a:solidFill>
            <a:schemeClr val="tx1"/>
          </a:solidFill>
          <a:latin typeface="Work Sans Light Roman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b="0" i="0" kern="1200">
          <a:solidFill>
            <a:schemeClr val="tx1"/>
          </a:solidFill>
          <a:latin typeface="Work Sans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2"/>
          </a:solidFill>
          <a:latin typeface="Work Sans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Work Sans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Work Sans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Work Sans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jpe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hyperlink" Target="https://docs.google.com/document/d/1ckjheaj34eY8ACibvhxb9l9_pGRqok1XaC1DmGzhk-I/edit?usp=sharing" TargetMode="Externa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4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5.jpeg"/><Relationship Id="rId4" Type="http://schemas.openxmlformats.org/officeDocument/2006/relationships/image" Target="../media/image1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5.jpeg"/><Relationship Id="rId4" Type="http://schemas.openxmlformats.org/officeDocument/2006/relationships/image" Target="../media/image1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9.jpeg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2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.cengage.com/watch/2T82YuqxPNJ8iYimeueqDu" TargetMode="Externa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hyperlink" Target="https://chatgpt.com/g/g-6865e9fe0c84819197901f3f000ebb27-cookbook-db-coach?model=gpt-4o" TargetMode="Externa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5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215B39-F2B5-9A45-A101-1B12E5042B1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702827" y="6240385"/>
            <a:ext cx="4103094" cy="365125"/>
          </a:xfrm>
        </p:spPr>
        <p:txBody>
          <a:bodyPr/>
          <a:lstStyle/>
          <a:p>
            <a:fld id="{B879B986-D9E4-6F4B-890D-E2B2D3A035C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4517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7336F2-A3CC-5E41-9A46-F17441714F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522150"/>
            <a:ext cx="10515600" cy="2387600"/>
          </a:xfrm>
        </p:spPr>
        <p:txBody>
          <a:bodyPr/>
          <a:lstStyle/>
          <a:p>
            <a:r>
              <a:rPr lang="en-US">
                <a:latin typeface="Work Sans Light Roman"/>
              </a:rPr>
              <a:t>Databases Made Tasty: </a:t>
            </a:r>
            <a:br>
              <a:rPr lang="en-US">
                <a:latin typeface="Work Sans Light Roman"/>
              </a:rPr>
            </a:br>
            <a:r>
              <a:rPr lang="en-US">
                <a:latin typeface="Work Sans Light Roman"/>
              </a:rPr>
              <a:t>MindTap, Cookbooks &amp; AI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419611-83C0-2648-813B-A0005CA688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199" y="3608990"/>
            <a:ext cx="10515600" cy="1655762"/>
          </a:xfrm>
        </p:spPr>
        <p:txBody>
          <a:bodyPr vert="horz" lIns="0" tIns="45720" rIns="0" bIns="45720" rtlCol="0" anchor="t">
            <a:normAutofit lnSpcReduction="10000"/>
          </a:bodyPr>
          <a:lstStyle/>
          <a:p>
            <a:r>
              <a:rPr lang="en-US">
                <a:latin typeface="Work Sans"/>
              </a:rPr>
              <a:t>Hanadi </a:t>
            </a:r>
            <a:r>
              <a:rPr lang="en-US" err="1">
                <a:latin typeface="Work Sans"/>
              </a:rPr>
              <a:t>Alnawab</a:t>
            </a:r>
            <a:endParaRPr lang="en-US">
              <a:latin typeface="Work Sans"/>
            </a:endParaRPr>
          </a:p>
          <a:p>
            <a:r>
              <a:rPr lang="en-US">
                <a:latin typeface="Work Sans"/>
              </a:rPr>
              <a:t>Professor &amp; Program Coordinator </a:t>
            </a:r>
          </a:p>
          <a:p>
            <a:r>
              <a:rPr lang="en-US">
                <a:latin typeface="Work Sans"/>
              </a:rPr>
              <a:t>Humber Polytechnic</a:t>
            </a:r>
          </a:p>
          <a:p>
            <a:r>
              <a:rPr lang="en-US">
                <a:latin typeface="Work Sans"/>
              </a:rPr>
              <a:t>Canada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5C043F-9832-6A48-804A-5F26661C0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9B986-D9E4-6F4B-890D-E2B2D3A035C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2278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7B27F8-414C-78D5-2987-815B20787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latin typeface="Work Sans Light Roman"/>
              </a:rPr>
              <a:t>Agenda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18EFC4-037F-6D1B-3139-3B9EAC8086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r>
              <a:rPr lang="en-GB">
                <a:latin typeface="Work Sans"/>
              </a:rPr>
              <a:t>Background &amp; Context </a:t>
            </a:r>
          </a:p>
          <a:p>
            <a:r>
              <a:rPr lang="en-GB">
                <a:latin typeface="Work Sans"/>
              </a:rPr>
              <a:t>Teaching Resources &amp; Approach</a:t>
            </a:r>
          </a:p>
          <a:p>
            <a:r>
              <a:rPr lang="en-GB">
                <a:latin typeface="Work Sans"/>
              </a:rPr>
              <a:t>Project Work: Cookbooks 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GB">
                <a:solidFill>
                  <a:srgbClr val="282F7C"/>
                </a:solidFill>
                <a:latin typeface="Work Sans"/>
              </a:rPr>
              <a:t>What-to: Database Planning Workbook 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GB">
                <a:solidFill>
                  <a:srgbClr val="282F7C"/>
                </a:solidFill>
                <a:latin typeface="Work Sans"/>
              </a:rPr>
              <a:t>How-to: MindTap</a:t>
            </a:r>
          </a:p>
          <a:p>
            <a:r>
              <a:rPr lang="en-GB">
                <a:latin typeface="Work Sans"/>
              </a:rPr>
              <a:t>Student Feedback</a:t>
            </a:r>
          </a:p>
          <a:p>
            <a:r>
              <a:rPr lang="en-GB">
                <a:latin typeface="Work Sans"/>
              </a:rPr>
              <a:t>Next Steps</a:t>
            </a:r>
          </a:p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8EFDE5-DD02-0D3F-82CE-0D0CDCDEA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spc="60">
                <a:latin typeface="Work Sans" pitchFamily="2" charset="77"/>
              </a:rPr>
              <a:t>#CCE2025  </a:t>
            </a:r>
            <a:r>
              <a:rPr lang="en-US" sz="1600" b="0" spc="60">
                <a:latin typeface="Work Sans" pitchFamily="2" charset="77"/>
              </a:rPr>
              <a:t>|  </a:t>
            </a:r>
            <a:fld id="{B879B986-D9E4-6F4B-890D-E2B2D3A035C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2095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1CE15-E750-2744-BE9F-177373136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Work Sans Light Roman"/>
              </a:rPr>
              <a:t>Background: Program &amp; Course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4A646A-924C-4E4F-8B0F-DFAE7D7E65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r>
              <a:rPr lang="en-US">
                <a:latin typeface="Work Sans"/>
              </a:rPr>
              <a:t>Program: Digital Business Management - Bachelor of Commerce</a:t>
            </a:r>
            <a:endParaRPr lang="en-US"/>
          </a:p>
          <a:p>
            <a:pPr lvl="1">
              <a:buFont typeface="Courier New" panose="020B0604020202020204" pitchFamily="34" charset="0"/>
              <a:buChar char="o"/>
            </a:pPr>
            <a:r>
              <a:rPr lang="en-US">
                <a:solidFill>
                  <a:srgbClr val="282F7C"/>
                </a:solidFill>
                <a:latin typeface="Work Sans"/>
              </a:rPr>
              <a:t>4 year degree program </a:t>
            </a:r>
            <a:endParaRPr lang="en-US">
              <a:solidFill>
                <a:srgbClr val="282F7C"/>
              </a:solidFill>
            </a:endParaRPr>
          </a:p>
          <a:p>
            <a:pPr marL="457200" lvl="1" indent="0">
              <a:buNone/>
            </a:pPr>
            <a:endParaRPr lang="en-US">
              <a:latin typeface="Work Sans"/>
            </a:endParaRPr>
          </a:p>
          <a:p>
            <a:r>
              <a:rPr lang="en-US">
                <a:latin typeface="Work Sans"/>
              </a:rPr>
              <a:t>Course: Database Systems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>
                <a:solidFill>
                  <a:srgbClr val="282F7C"/>
                </a:solidFill>
                <a:latin typeface="Work Sans"/>
              </a:rPr>
              <a:t>Semester 6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>
                <a:solidFill>
                  <a:srgbClr val="282F7C"/>
                </a:solidFill>
                <a:latin typeface="Work Sans"/>
              </a:rPr>
              <a:t>3rd year students 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>
                <a:solidFill>
                  <a:srgbClr val="282F7C"/>
                </a:solidFill>
                <a:latin typeface="Work Sans"/>
              </a:rPr>
              <a:t>14 weeks (includes midterm &amp; final exams)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>
                <a:solidFill>
                  <a:srgbClr val="282F7C"/>
                </a:solidFill>
                <a:latin typeface="Work Sans"/>
              </a:rPr>
              <a:t>Just before their Work-Placement</a:t>
            </a:r>
          </a:p>
          <a:p>
            <a:endParaRPr lang="en-US">
              <a:latin typeface="Work San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6D0381-21EA-F743-9BA8-817484A03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62720" y="6240385"/>
            <a:ext cx="2743200" cy="365125"/>
          </a:xfrm>
        </p:spPr>
        <p:txBody>
          <a:bodyPr/>
          <a:lstStyle/>
          <a:p>
            <a:fld id="{B879B986-D9E4-6F4B-890D-E2B2D3A035C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299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553D3B-E309-B7E4-8F9B-9C335D721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latin typeface="Work Sans Light Roman"/>
              </a:rPr>
              <a:t>About the Database Systems Course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08E5A3-9139-FC20-68A3-15D6F122A2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pPr marL="0" indent="0">
              <a:buNone/>
            </a:pPr>
            <a:r>
              <a:rPr lang="en-GB" b="1">
                <a:latin typeface="Work Sans"/>
              </a:rPr>
              <a:t>Key Concepts Covered:</a:t>
            </a:r>
          </a:p>
          <a:p>
            <a:r>
              <a:rPr lang="en-GB" sz="2000">
                <a:latin typeface="Work Sans"/>
              </a:rPr>
              <a:t>Design, development, and management of </a:t>
            </a:r>
            <a:r>
              <a:rPr lang="en-GB" sz="2000" b="1">
                <a:latin typeface="Work Sans"/>
              </a:rPr>
              <a:t>relational database systems</a:t>
            </a:r>
            <a:r>
              <a:rPr lang="en-GB" sz="2000">
                <a:latin typeface="Work Sans"/>
              </a:rPr>
              <a:t>.</a:t>
            </a:r>
            <a:endParaRPr lang="en-GB" sz="2000"/>
          </a:p>
          <a:p>
            <a:r>
              <a:rPr lang="en-GB" sz="2000">
                <a:latin typeface="Work Sans"/>
              </a:rPr>
              <a:t>Hands-on development using Microsoft Access </a:t>
            </a:r>
            <a:endParaRPr lang="en-GB" sz="2000"/>
          </a:p>
          <a:p>
            <a:pPr marL="0" indent="0">
              <a:buNone/>
            </a:pPr>
            <a:endParaRPr lang="en-GB">
              <a:latin typeface="Work Sans"/>
            </a:endParaRPr>
          </a:p>
          <a:p>
            <a:pPr marL="0" indent="0">
              <a:buNone/>
            </a:pPr>
            <a:r>
              <a:rPr lang="en-GB" b="1">
                <a:latin typeface="Work Sans"/>
              </a:rPr>
              <a:t>Assessments:</a:t>
            </a:r>
            <a:endParaRPr lang="en-GB" b="1"/>
          </a:p>
          <a:p>
            <a:r>
              <a:rPr lang="en-GB" sz="2000">
                <a:latin typeface="Work Sans"/>
              </a:rPr>
              <a:t>Written exams (midterm and final).</a:t>
            </a:r>
            <a:endParaRPr lang="en-GB" sz="2000"/>
          </a:p>
          <a:p>
            <a:r>
              <a:rPr lang="en-GB" sz="2000">
                <a:latin typeface="Work Sans"/>
              </a:rPr>
              <a:t>Hands-on work (individual and group).</a:t>
            </a:r>
            <a:endParaRPr lang="en-GB" sz="2000"/>
          </a:p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E1947A-498E-8725-6F53-D7E07BB67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spc="60">
                <a:latin typeface="Work Sans" pitchFamily="2" charset="77"/>
              </a:rPr>
              <a:t>#CCE2025  </a:t>
            </a:r>
            <a:r>
              <a:rPr lang="en-US" sz="1600" b="0" spc="60">
                <a:latin typeface="Work Sans" pitchFamily="2" charset="77"/>
              </a:rPr>
              <a:t>|  </a:t>
            </a:r>
            <a:fld id="{B879B986-D9E4-6F4B-890D-E2B2D3A035C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1740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4F2034-C977-B456-8D2F-C79314F9FD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A7AC9-2A8B-28DF-A2C9-80FE19FC4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Work Sans Light Roman"/>
              </a:rPr>
              <a:t>Teaching Resouces: </a:t>
            </a:r>
            <a:r>
              <a:rPr lang="en-US" b="1">
                <a:solidFill>
                  <a:srgbClr val="282F7C"/>
                </a:solidFill>
                <a:latin typeface="Work Sans Light Roman"/>
              </a:rPr>
              <a:t>Approach </a:t>
            </a:r>
            <a:endParaRPr lang="en-US" b="1">
              <a:solidFill>
                <a:srgbClr val="282F7C"/>
              </a:solidFill>
            </a:endParaRPr>
          </a:p>
        </p:txBody>
      </p:sp>
      <p:pic>
        <p:nvPicPr>
          <p:cNvPr id="5" name="Content Placeholder 4" descr="A cover of a book&#10;&#10;AI-generated content may be incorrect.">
            <a:extLst>
              <a:ext uri="{FF2B5EF4-FFF2-40B4-BE49-F238E27FC236}">
                <a16:creationId xmlns:a16="http://schemas.microsoft.com/office/drawing/2014/main" id="{C9297145-6615-A9FF-09C2-A99B068B4B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17384" y="1595491"/>
            <a:ext cx="3155867" cy="39932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2C5868-628C-B8E1-46A1-CEF639A67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62720" y="6240385"/>
            <a:ext cx="2743200" cy="365125"/>
          </a:xfrm>
        </p:spPr>
        <p:txBody>
          <a:bodyPr/>
          <a:lstStyle/>
          <a:p>
            <a:fld id="{B879B986-D9E4-6F4B-890D-E2B2D3A035C2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6" name="Picture 5" descr="A cover of a book&#10;&#10;AI-generated content may be incorrect.">
            <a:extLst>
              <a:ext uri="{FF2B5EF4-FFF2-40B4-BE49-F238E27FC236}">
                <a16:creationId xmlns:a16="http://schemas.microsoft.com/office/drawing/2014/main" id="{A5C119A6-3212-3A3D-2C4D-72635ABC0D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0345" y="1590805"/>
            <a:ext cx="3082839" cy="39781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9ECCB024-45BC-6302-10DC-0FBD084628B2}"/>
              </a:ext>
            </a:extLst>
          </p:cNvPr>
          <p:cNvSpPr txBox="1">
            <a:spLocks/>
          </p:cNvSpPr>
          <p:nvPr/>
        </p:nvSpPr>
        <p:spPr>
          <a:xfrm>
            <a:off x="1387258" y="4170949"/>
            <a:ext cx="1987463" cy="991536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tx1"/>
            </a:solidFill>
          </a:ln>
        </p:spPr>
        <p:txBody>
          <a:bodyPr vert="horz" lIns="0" tIns="45720" rIns="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Work Sans Light Roman" pitchFamily="2" charset="77"/>
                <a:ea typeface="+mj-ea"/>
                <a:cs typeface="+mj-cs"/>
              </a:defRPr>
            </a:lvl1pPr>
          </a:lstStyle>
          <a:p>
            <a:pPr algn="ctr"/>
            <a:r>
              <a:rPr lang="en-US" sz="3200">
                <a:latin typeface="Work Sans Light Roman"/>
              </a:rPr>
              <a:t>What-to</a:t>
            </a:r>
            <a:endParaRPr lang="en-US" sz="320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40FF477-F20B-78B3-BF70-631F28FF0B01}"/>
              </a:ext>
            </a:extLst>
          </p:cNvPr>
          <p:cNvSpPr txBox="1">
            <a:spLocks/>
          </p:cNvSpPr>
          <p:nvPr/>
        </p:nvSpPr>
        <p:spPr>
          <a:xfrm>
            <a:off x="8871558" y="4170948"/>
            <a:ext cx="1987463" cy="991536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tx1"/>
            </a:solidFill>
          </a:ln>
        </p:spPr>
        <p:txBody>
          <a:bodyPr vert="horz" lIns="0" tIns="45720" rIns="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Work Sans Light Roman" pitchFamily="2" charset="77"/>
                <a:ea typeface="+mj-ea"/>
                <a:cs typeface="+mj-cs"/>
              </a:defRPr>
            </a:lvl1pPr>
          </a:lstStyle>
          <a:p>
            <a:pPr algn="ctr"/>
            <a:r>
              <a:rPr lang="en-US" sz="3200">
                <a:latin typeface="Work Sans Light Roman"/>
              </a:rPr>
              <a:t>How-to</a:t>
            </a: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40823649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7F344-3BAA-49A4-098D-DCBF13E79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7196" y="1063252"/>
            <a:ext cx="3405110" cy="2095238"/>
          </a:xfrm>
        </p:spPr>
        <p:txBody>
          <a:bodyPr>
            <a:noAutofit/>
          </a:bodyPr>
          <a:lstStyle/>
          <a:p>
            <a:r>
              <a:rPr lang="en-GB" sz="6600">
                <a:latin typeface="Work Sans Light Roman"/>
              </a:rPr>
              <a:t>Project Work</a:t>
            </a:r>
            <a:endParaRPr lang="en-GB" sz="66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AE6646-86B9-FC00-0FF7-CF59EA45B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spc="60">
                <a:latin typeface="Work Sans" pitchFamily="2" charset="77"/>
              </a:rPr>
              <a:t>#CCE2025  </a:t>
            </a:r>
            <a:r>
              <a:rPr lang="en-US" sz="1600" b="0" spc="60">
                <a:latin typeface="Work Sans" pitchFamily="2" charset="77"/>
              </a:rPr>
              <a:t>|  </a:t>
            </a:r>
            <a:fld id="{B879B986-D9E4-6F4B-890D-E2B2D3A035C2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7" name="Picture 6" descr="white and red labeled book">
            <a:extLst>
              <a:ext uri="{FF2B5EF4-FFF2-40B4-BE49-F238E27FC236}">
                <a16:creationId xmlns:a16="http://schemas.microsoft.com/office/drawing/2014/main" id="{3458E8E3-6C04-9EBF-0938-8E1361C94A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1917" y="0"/>
            <a:ext cx="7860083" cy="5887233"/>
          </a:xfrm>
          <a:prstGeom prst="rect">
            <a:avLst/>
          </a:prstGeom>
          <a:ln>
            <a:solidFill>
              <a:srgbClr val="4472C4"/>
            </a:solidFill>
          </a:ln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52A41AB2-54E8-9EB2-A624-A270B2F9ED90}"/>
              </a:ext>
            </a:extLst>
          </p:cNvPr>
          <p:cNvSpPr txBox="1">
            <a:spLocks/>
          </p:cNvSpPr>
          <p:nvPr/>
        </p:nvSpPr>
        <p:spPr>
          <a:xfrm>
            <a:off x="929759" y="3431360"/>
            <a:ext cx="5962591" cy="1465989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tx1"/>
            </a:solidFill>
          </a:ln>
        </p:spPr>
        <p:txBody>
          <a:bodyPr vert="horz" lIns="0" tIns="45720" rIns="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Work Sans Light Roman" pitchFamily="2" charset="77"/>
                <a:ea typeface="+mj-ea"/>
                <a:cs typeface="+mj-cs"/>
              </a:defRPr>
            </a:lvl1pPr>
          </a:lstStyle>
          <a:p>
            <a:pPr algn="ctr"/>
            <a:r>
              <a:rPr lang="en-US" sz="8000" b="1">
                <a:latin typeface="Work Sans Light Roman"/>
              </a:rPr>
              <a:t>Cookbooks</a:t>
            </a:r>
            <a:endParaRPr lang="en-US" sz="8000" b="1"/>
          </a:p>
        </p:txBody>
      </p:sp>
    </p:spTree>
    <p:extLst>
      <p:ext uri="{BB962C8B-B14F-4D97-AF65-F5344CB8AC3E}">
        <p14:creationId xmlns:p14="http://schemas.microsoft.com/office/powerpoint/2010/main" val="42462961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1B8FD0-D2E8-0C5F-91EB-EB34C2C1DA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A90CE-27A7-7074-6405-CB88C821CA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Work Sans Light Roman"/>
              </a:rPr>
              <a:t>Visit to the Library 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929D94-6BEB-6746-7657-E52C8B829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62720" y="6240385"/>
            <a:ext cx="2743200" cy="365125"/>
          </a:xfrm>
        </p:spPr>
        <p:txBody>
          <a:bodyPr/>
          <a:lstStyle/>
          <a:p>
            <a:fld id="{B879B986-D9E4-6F4B-890D-E2B2D3A035C2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3" name="Picture 2" descr="After months of closure, Humber Lakeshore's library re-opens in time for  finals | Skedline">
            <a:extLst>
              <a:ext uri="{FF2B5EF4-FFF2-40B4-BE49-F238E27FC236}">
                <a16:creationId xmlns:a16="http://schemas.microsoft.com/office/drawing/2014/main" id="{DA017DEF-FEA1-F2CC-ED95-111344552A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275" y="2331720"/>
            <a:ext cx="5257800" cy="2451735"/>
          </a:xfrm>
          <a:prstGeom prst="rect">
            <a:avLst/>
          </a:prstGeom>
          <a:ln>
            <a:solidFill>
              <a:srgbClr val="4472C4"/>
            </a:solidFill>
          </a:ln>
        </p:spPr>
      </p:pic>
      <p:pic>
        <p:nvPicPr>
          <p:cNvPr id="5" name="Content Placeholder 4" descr="A group of books on a shelf&#10;&#10;AI-generated content may be incorrect.">
            <a:extLst>
              <a:ext uri="{FF2B5EF4-FFF2-40B4-BE49-F238E27FC236}">
                <a16:creationId xmlns:a16="http://schemas.microsoft.com/office/drawing/2014/main" id="{C694E573-57CB-2EC2-4A9A-B0EDE2B0FC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873194" y="1509636"/>
            <a:ext cx="4027012" cy="4058709"/>
          </a:xfrm>
          <a:ln>
            <a:solidFill>
              <a:srgbClr val="4472C4"/>
            </a:solidFill>
          </a:ln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07A0017D-A003-6A29-3191-80349E754489}"/>
              </a:ext>
            </a:extLst>
          </p:cNvPr>
          <p:cNvSpPr txBox="1">
            <a:spLocks/>
          </p:cNvSpPr>
          <p:nvPr/>
        </p:nvSpPr>
        <p:spPr>
          <a:xfrm>
            <a:off x="6892708" y="818149"/>
            <a:ext cx="1987463" cy="991536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tx1"/>
            </a:solidFill>
          </a:ln>
        </p:spPr>
        <p:txBody>
          <a:bodyPr vert="horz" lIns="0" tIns="45720" rIns="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Work Sans Light Roman" pitchFamily="2" charset="77"/>
                <a:ea typeface="+mj-ea"/>
                <a:cs typeface="+mj-cs"/>
              </a:defRPr>
            </a:lvl1pPr>
          </a:lstStyle>
          <a:p>
            <a:pPr algn="ctr"/>
            <a:r>
              <a:rPr lang="en-US" sz="3200">
                <a:latin typeface="Work Sans Light Roman"/>
              </a:rPr>
              <a:t>What-to</a:t>
            </a:r>
            <a:endParaRPr lang="en-US" sz="3200"/>
          </a:p>
        </p:txBody>
      </p:sp>
      <p:pic>
        <p:nvPicPr>
          <p:cNvPr id="9" name="Content Placeholder 4" descr="A cover of a book&#10;&#10;AI-generated content may be incorrect.">
            <a:extLst>
              <a:ext uri="{FF2B5EF4-FFF2-40B4-BE49-F238E27FC236}">
                <a16:creationId xmlns:a16="http://schemas.microsoft.com/office/drawing/2014/main" id="{15C67BF5-7574-EC68-07B6-8F0FD25551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18384" y="204841"/>
            <a:ext cx="1260392" cy="16024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638162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6CCD6E-B294-A504-438B-B4ACAB072F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AFDAF5-269C-24CF-E333-7E18799BC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62720" y="6240385"/>
            <a:ext cx="2743200" cy="365125"/>
          </a:xfrm>
        </p:spPr>
        <p:txBody>
          <a:bodyPr/>
          <a:lstStyle/>
          <a:p>
            <a:fld id="{B879B986-D9E4-6F4B-890D-E2B2D3A035C2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2" name="Picture 1" descr="A person holding a book&#10;&#10;AI-generated content may be incorrect.">
            <a:extLst>
              <a:ext uri="{FF2B5EF4-FFF2-40B4-BE49-F238E27FC236}">
                <a16:creationId xmlns:a16="http://schemas.microsoft.com/office/drawing/2014/main" id="{0FA8200A-966D-C781-47A6-AB4EA1B500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725" y="266700"/>
            <a:ext cx="2476500" cy="25050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 descr="A pink book with black text on it&#10;&#10;AI-generated content may be incorrect.">
            <a:extLst>
              <a:ext uri="{FF2B5EF4-FFF2-40B4-BE49-F238E27FC236}">
                <a16:creationId xmlns:a16="http://schemas.microsoft.com/office/drawing/2014/main" id="{F99B0AF8-C372-5D68-D066-EDEB92878A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9975" y="276225"/>
            <a:ext cx="2476500" cy="25050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 descr="A person holding a book&#10;&#10;AI-generated content may be incorrect.">
            <a:extLst>
              <a:ext uri="{FF2B5EF4-FFF2-40B4-BE49-F238E27FC236}">
                <a16:creationId xmlns:a16="http://schemas.microsoft.com/office/drawing/2014/main" id="{4AB44953-BEB2-8E80-7D59-906B1C3F1F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6988" y="266700"/>
            <a:ext cx="2324100" cy="25050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 descr="A hand holding a book&#10;&#10;AI-generated content may be incorrect.">
            <a:extLst>
              <a:ext uri="{FF2B5EF4-FFF2-40B4-BE49-F238E27FC236}">
                <a16:creationId xmlns:a16="http://schemas.microsoft.com/office/drawing/2014/main" id="{9C3219B9-A9AC-A76F-481D-057AEB764E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7725" y="2952750"/>
            <a:ext cx="2476500" cy="26955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 descr="A person holding a book&#10;&#10;AI-generated content may be incorrect.">
            <a:extLst>
              <a:ext uri="{FF2B5EF4-FFF2-40B4-BE49-F238E27FC236}">
                <a16:creationId xmlns:a16="http://schemas.microsoft.com/office/drawing/2014/main" id="{45F762F2-97F2-5C33-49B4-3DFFBB8D1D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19500" y="2952750"/>
            <a:ext cx="2466975" cy="26955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 descr="A person holding a book&#10;&#10;AI-generated content may be incorrect.">
            <a:extLst>
              <a:ext uri="{FF2B5EF4-FFF2-40B4-BE49-F238E27FC236}">
                <a16:creationId xmlns:a16="http://schemas.microsoft.com/office/drawing/2014/main" id="{A9A716BE-592B-7C13-12A5-8696D5A6B86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76988" y="2952750"/>
            <a:ext cx="2324100" cy="26955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 descr="A hand holding a book&#10;&#10;AI-generated content may be incorrect.">
            <a:extLst>
              <a:ext uri="{FF2B5EF4-FFF2-40B4-BE49-F238E27FC236}">
                <a16:creationId xmlns:a16="http://schemas.microsoft.com/office/drawing/2014/main" id="{2346B5CE-F71D-1FB4-E84F-AE9E4D536C9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24938" y="2952750"/>
            <a:ext cx="2314575" cy="26955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Picture 11" descr="A hand holding a book&#10;&#10;AI-generated content may be incorrect.">
            <a:extLst>
              <a:ext uri="{FF2B5EF4-FFF2-40B4-BE49-F238E27FC236}">
                <a16:creationId xmlns:a16="http://schemas.microsoft.com/office/drawing/2014/main" id="{2F29C671-85EE-FDA6-E270-D6D0687B743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53513" y="271463"/>
            <a:ext cx="2295525" cy="250507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568188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7C53E4-CD8B-C6C1-FCB4-140FBBD878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386ADF-F4CF-8710-B05C-639AD71ED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62720" y="6240385"/>
            <a:ext cx="2743200" cy="365125"/>
          </a:xfrm>
        </p:spPr>
        <p:txBody>
          <a:bodyPr/>
          <a:lstStyle/>
          <a:p>
            <a:fld id="{B879B986-D9E4-6F4B-890D-E2B2D3A035C2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3" name="Picture 2" descr="A group of people sitting at computers&#10;&#10;AI-generated content may be incorrect.">
            <a:extLst>
              <a:ext uri="{FF2B5EF4-FFF2-40B4-BE49-F238E27FC236}">
                <a16:creationId xmlns:a16="http://schemas.microsoft.com/office/drawing/2014/main" id="{01344C8F-61C1-BF46-D758-2284A58C12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1952625"/>
            <a:ext cx="3076575" cy="3333750"/>
          </a:xfrm>
          <a:prstGeom prst="rect">
            <a:avLst/>
          </a:prstGeom>
          <a:ln>
            <a:solidFill>
              <a:srgbClr val="4472C4"/>
            </a:solidFill>
          </a:ln>
        </p:spPr>
      </p:pic>
      <p:pic>
        <p:nvPicPr>
          <p:cNvPr id="6" name="Picture 5" descr="A group of people in a room with computers&#10;&#10;AI-generated content may be incorrect.">
            <a:extLst>
              <a:ext uri="{FF2B5EF4-FFF2-40B4-BE49-F238E27FC236}">
                <a16:creationId xmlns:a16="http://schemas.microsoft.com/office/drawing/2014/main" id="{C151843D-3945-ED0B-A1B7-9C87AEFB8B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3425" y="1952625"/>
            <a:ext cx="3076575" cy="3333750"/>
          </a:xfrm>
          <a:prstGeom prst="rect">
            <a:avLst/>
          </a:prstGeom>
          <a:ln>
            <a:solidFill>
              <a:srgbClr val="4472C4"/>
            </a:solidFill>
          </a:ln>
        </p:spPr>
      </p:pic>
      <p:pic>
        <p:nvPicPr>
          <p:cNvPr id="7" name="Picture 6" descr="A person sitting at a desk with a computer and a microphone&#10;&#10;AI-generated content may be incorrect.">
            <a:extLst>
              <a:ext uri="{FF2B5EF4-FFF2-40B4-BE49-F238E27FC236}">
                <a16:creationId xmlns:a16="http://schemas.microsoft.com/office/drawing/2014/main" id="{80D1B6AD-7237-5724-49B4-E13FF711F4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8625" y="1952625"/>
            <a:ext cx="3067050" cy="3333750"/>
          </a:xfrm>
          <a:prstGeom prst="rect">
            <a:avLst/>
          </a:prstGeom>
          <a:ln>
            <a:solidFill>
              <a:srgbClr val="4472C4"/>
            </a:solidFill>
          </a:ln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7C957890-4A81-033E-4283-36EF6CC6C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GB">
                <a:latin typeface="Work Sans Light Roman"/>
              </a:rPr>
              <a:t>Back to the Classroom</a:t>
            </a:r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11BD380-47B7-FDDB-E9D1-67781ACAAB59}"/>
              </a:ext>
            </a:extLst>
          </p:cNvPr>
          <p:cNvSpPr txBox="1">
            <a:spLocks/>
          </p:cNvSpPr>
          <p:nvPr/>
        </p:nvSpPr>
        <p:spPr>
          <a:xfrm>
            <a:off x="8036802" y="703811"/>
            <a:ext cx="3081954" cy="636631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tx1"/>
            </a:solidFill>
          </a:ln>
        </p:spPr>
        <p:txBody>
          <a:bodyPr vert="horz" lIns="0" tIns="45720" rIns="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Work Sans Light Roman" pitchFamily="2" charset="77"/>
                <a:ea typeface="+mj-ea"/>
                <a:cs typeface="+mj-cs"/>
              </a:defRPr>
            </a:lvl1pPr>
          </a:lstStyle>
          <a:p>
            <a:pPr algn="ctr"/>
            <a:r>
              <a:rPr lang="en-US" sz="3200">
                <a:latin typeface="Work Sans Light Roman"/>
              </a:rPr>
              <a:t>Groups of 4</a:t>
            </a:r>
          </a:p>
        </p:txBody>
      </p:sp>
    </p:spTree>
    <p:extLst>
      <p:ext uri="{BB962C8B-B14F-4D97-AF65-F5344CB8AC3E}">
        <p14:creationId xmlns:p14="http://schemas.microsoft.com/office/powerpoint/2010/main" val="29615415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FF46E9-973D-5067-C0A5-BB89D0FE1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spc="60">
                <a:latin typeface="Work Sans" pitchFamily="2" charset="77"/>
              </a:rPr>
              <a:t>#CCE2025  </a:t>
            </a:r>
            <a:r>
              <a:rPr lang="en-US" sz="1600" b="0" spc="60">
                <a:latin typeface="Work Sans" pitchFamily="2" charset="77"/>
              </a:rPr>
              <a:t>|  </a:t>
            </a:r>
            <a:fld id="{B879B986-D9E4-6F4B-890D-E2B2D3A035C2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5" name="Picture 4" descr="A recipe of a chicken stew&#10;&#10;AI-generated content may be incorrect.">
            <a:extLst>
              <a:ext uri="{FF2B5EF4-FFF2-40B4-BE49-F238E27FC236}">
                <a16:creationId xmlns:a16="http://schemas.microsoft.com/office/drawing/2014/main" id="{F38801AE-F271-02E4-D3DD-E30AB67BD7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730" y="143788"/>
            <a:ext cx="4448398" cy="4568716"/>
          </a:xfrm>
          <a:prstGeom prst="rect">
            <a:avLst/>
          </a:prstGeom>
          <a:ln>
            <a:solidFill>
              <a:srgbClr val="4472C4"/>
            </a:solidFill>
          </a:ln>
        </p:spPr>
      </p:pic>
      <p:pic>
        <p:nvPicPr>
          <p:cNvPr id="7" name="Picture 6" descr="A recipe for a pasta dish&#10;&#10;AI-generated content may be incorrect.">
            <a:extLst>
              <a:ext uri="{FF2B5EF4-FFF2-40B4-BE49-F238E27FC236}">
                <a16:creationId xmlns:a16="http://schemas.microsoft.com/office/drawing/2014/main" id="{42014C16-586C-8A5B-4F9A-BE6D8D4A71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4916" y="146136"/>
            <a:ext cx="3282980" cy="4575225"/>
          </a:xfrm>
          <a:prstGeom prst="rect">
            <a:avLst/>
          </a:prstGeom>
          <a:ln>
            <a:solidFill>
              <a:srgbClr val="4472C4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7510F83-4221-9ED2-2241-9443AA25B7BD}"/>
              </a:ext>
            </a:extLst>
          </p:cNvPr>
          <p:cNvSpPr txBox="1"/>
          <p:nvPr/>
        </p:nvSpPr>
        <p:spPr>
          <a:xfrm>
            <a:off x="202442" y="4886882"/>
            <a:ext cx="444436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dirty="0">
                <a:solidFill>
                  <a:srgbClr val="FF0000"/>
                </a:solidFill>
                <a:ea typeface="Calibri"/>
                <a:cs typeface="Calibri"/>
              </a:rPr>
              <a:t>Structure, nutrition into, units, images ...etc</a:t>
            </a:r>
            <a:endParaRPr lang="en-US" dirty="0"/>
          </a:p>
        </p:txBody>
      </p:sp>
      <p:pic>
        <p:nvPicPr>
          <p:cNvPr id="2" name="Picture 1" descr="A page of a recipe&#10;&#10;AI-generated content may be incorrect.">
            <a:extLst>
              <a:ext uri="{FF2B5EF4-FFF2-40B4-BE49-F238E27FC236}">
                <a16:creationId xmlns:a16="http://schemas.microsoft.com/office/drawing/2014/main" id="{B446021F-0CA5-8106-4529-CE5953EBC2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40001" y="148758"/>
            <a:ext cx="2496671" cy="4565837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C87010E1-6C25-7690-EAA1-D275D4716852}"/>
              </a:ext>
            </a:extLst>
          </p:cNvPr>
          <p:cNvSpPr txBox="1">
            <a:spLocks/>
          </p:cNvSpPr>
          <p:nvPr/>
        </p:nvSpPr>
        <p:spPr>
          <a:xfrm>
            <a:off x="10024496" y="3018010"/>
            <a:ext cx="2041589" cy="556200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tx1"/>
            </a:solidFill>
          </a:ln>
        </p:spPr>
        <p:txBody>
          <a:bodyPr vert="horz" lIns="0" tIns="45720" rIns="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Work Sans Light Roman" pitchFamily="2" charset="77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latin typeface="Work Sans Light Roman"/>
              </a:rPr>
              <a:t>Recipes</a:t>
            </a:r>
            <a:endParaRPr lang="en-US" sz="3200" b="1" dirty="0"/>
          </a:p>
        </p:txBody>
      </p:sp>
      <p:pic>
        <p:nvPicPr>
          <p:cNvPr id="9" name="Picture 8" descr="A qr code with green squares and circles&#10;&#10;AI-generated content may be incorrect.">
            <a:extLst>
              <a:ext uri="{FF2B5EF4-FFF2-40B4-BE49-F238E27FC236}">
                <a16:creationId xmlns:a16="http://schemas.microsoft.com/office/drawing/2014/main" id="{3BCBDA7B-E2BE-A03B-26AA-440FD8B352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22261" y="3689536"/>
            <a:ext cx="2031067" cy="2045075"/>
          </a:xfrm>
          <a:prstGeom prst="rect">
            <a:avLst/>
          </a:prstGeom>
          <a:ln>
            <a:solidFill>
              <a:srgbClr val="4472C4"/>
            </a:solidFill>
          </a:ln>
        </p:spPr>
      </p:pic>
    </p:spTree>
    <p:extLst>
      <p:ext uri="{BB962C8B-B14F-4D97-AF65-F5344CB8AC3E}">
        <p14:creationId xmlns:p14="http://schemas.microsoft.com/office/powerpoint/2010/main" val="40984690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F43E7B-9E0E-592D-7CF1-74E766A0D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spc="60">
                <a:latin typeface="Work Sans" pitchFamily="2" charset="77"/>
              </a:rPr>
              <a:t>#CCE2025  </a:t>
            </a:r>
            <a:r>
              <a:rPr lang="en-US" sz="1600" b="0" spc="60">
                <a:latin typeface="Work Sans" pitchFamily="2" charset="77"/>
              </a:rPr>
              <a:t>|  </a:t>
            </a:r>
            <a:fld id="{B879B986-D9E4-6F4B-890D-E2B2D3A035C2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6" name="Picture 5" descr="A hand with a prosthetic arm&#10;&#10;AI-generated content may be incorrect.">
            <a:extLst>
              <a:ext uri="{FF2B5EF4-FFF2-40B4-BE49-F238E27FC236}">
                <a16:creationId xmlns:a16="http://schemas.microsoft.com/office/drawing/2014/main" id="{530AC7CB-0452-AF9D-6445-8D034004007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119" b="12832"/>
          <a:stretch>
            <a:fillRect/>
          </a:stretch>
        </p:blipFill>
        <p:spPr>
          <a:xfrm>
            <a:off x="899715" y="-1"/>
            <a:ext cx="6837190" cy="4517894"/>
          </a:xfrm>
          <a:prstGeom prst="rect">
            <a:avLst/>
          </a:prstGeom>
          <a:ln>
            <a:noFill/>
          </a:ln>
        </p:spPr>
      </p:pic>
      <p:pic>
        <p:nvPicPr>
          <p:cNvPr id="3" name="Picture 2" descr="A qr code with a few circles and squares&#10;&#10;AI-generated content may be incorrect.">
            <a:extLst>
              <a:ext uri="{FF2B5EF4-FFF2-40B4-BE49-F238E27FC236}">
                <a16:creationId xmlns:a16="http://schemas.microsoft.com/office/drawing/2014/main" id="{C1077674-81D7-0735-3FCA-F8137840B9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5035" y="1967570"/>
            <a:ext cx="3539031" cy="3509689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3CB66817-7C76-409D-6C1F-43C0B370B0B9}"/>
              </a:ext>
            </a:extLst>
          </p:cNvPr>
          <p:cNvSpPr txBox="1">
            <a:spLocks/>
          </p:cNvSpPr>
          <p:nvPr/>
        </p:nvSpPr>
        <p:spPr>
          <a:xfrm>
            <a:off x="6853231" y="541510"/>
            <a:ext cx="3173383" cy="948405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tx1"/>
            </a:solidFill>
          </a:ln>
        </p:spPr>
        <p:txBody>
          <a:bodyPr vert="horz" lIns="0" tIns="45720" rIns="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Work Sans Light Roman" pitchFamily="2" charset="77"/>
                <a:ea typeface="+mj-ea"/>
                <a:cs typeface="+mj-cs"/>
              </a:defRPr>
            </a:lvl1pPr>
          </a:lstStyle>
          <a:p>
            <a:pPr algn="ctr"/>
            <a:r>
              <a:rPr lang="en-US" sz="4400" b="1">
                <a:latin typeface="Work Sans Light Roman"/>
              </a:rPr>
              <a:t>Workbook</a:t>
            </a:r>
            <a:endParaRPr lang="en-US" sz="4400" b="1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E53F04D-A746-44D7-231A-4B885FE36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0693" y="1325454"/>
            <a:ext cx="3814176" cy="782769"/>
          </a:xfrm>
        </p:spPr>
        <p:txBody>
          <a:bodyPr>
            <a:normAutofit/>
          </a:bodyPr>
          <a:lstStyle/>
          <a:p>
            <a:r>
              <a:rPr lang="en-GB" sz="2400" dirty="0">
                <a:latin typeface="Work Sans Light Roman"/>
              </a:rPr>
              <a:t>created with AI's help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40153168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A26D26-501C-AB19-88C1-289C52C63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latin typeface="Work Sans Light Roman"/>
              </a:rPr>
              <a:t>Database Planning Workbook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6F3ECB-61E5-CE06-0AC6-1E3CA8F61B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529186"/>
            <a:ext cx="6381750" cy="401109"/>
          </a:xfrm>
        </p:spPr>
        <p:txBody>
          <a:bodyPr vert="horz" lIns="0" tIns="45720" rIns="0" bIns="45720" rtlCol="0" anchor="t">
            <a:normAutofit/>
          </a:bodyPr>
          <a:lstStyle/>
          <a:p>
            <a:pPr marL="0" indent="0">
              <a:buNone/>
            </a:pPr>
            <a:r>
              <a:rPr lang="en-GB" sz="1200">
                <a:latin typeface="Work Sans"/>
                <a:hlinkClick r:id="rId2"/>
              </a:rPr>
              <a:t>Weekly in-class group activities</a:t>
            </a:r>
            <a:r>
              <a:rPr lang="en-GB" sz="1200">
                <a:latin typeface="Work Sans"/>
              </a:rPr>
              <a:t> </a:t>
            </a:r>
            <a:endParaRPr lang="en-GB" sz="12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FB8B01-56C4-D1FA-60C2-48B4E7DC9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spc="60">
                <a:latin typeface="Work Sans" pitchFamily="2" charset="77"/>
              </a:rPr>
              <a:t>#CCE2025  </a:t>
            </a:r>
            <a:r>
              <a:rPr lang="en-US" sz="1600" b="0" spc="60">
                <a:latin typeface="Work Sans" pitchFamily="2" charset="77"/>
              </a:rPr>
              <a:t>|  </a:t>
            </a:r>
            <a:fld id="{B879B986-D9E4-6F4B-890D-E2B2D3A035C2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5" name="Picture 4" descr="A list of workbook with black lines&#10;&#10;AI-generated content may be incorrect.">
            <a:extLst>
              <a:ext uri="{FF2B5EF4-FFF2-40B4-BE49-F238E27FC236}">
                <a16:creationId xmlns:a16="http://schemas.microsoft.com/office/drawing/2014/main" id="{BD6C6163-D4F0-BA0D-08A9-2627BE5DE3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700213"/>
            <a:ext cx="7886700" cy="3838575"/>
          </a:xfrm>
          <a:prstGeom prst="rect">
            <a:avLst/>
          </a:prstGeom>
        </p:spPr>
      </p:pic>
      <p:pic>
        <p:nvPicPr>
          <p:cNvPr id="6" name="Picture 5" descr="A person holding a book&#10;&#10;AI-generated content may be incorrect.">
            <a:extLst>
              <a:ext uri="{FF2B5EF4-FFF2-40B4-BE49-F238E27FC236}">
                <a16:creationId xmlns:a16="http://schemas.microsoft.com/office/drawing/2014/main" id="{65A33EAE-0E39-8F2B-D617-CE54A1108B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01163" y="485775"/>
            <a:ext cx="2257425" cy="2457450"/>
          </a:xfrm>
          <a:prstGeom prst="rect">
            <a:avLst/>
          </a:prstGeom>
        </p:spPr>
      </p:pic>
      <p:pic>
        <p:nvPicPr>
          <p:cNvPr id="7" name="Picture 6" descr="A person holding a book&#10;&#10;AI-generated content may be incorrect.">
            <a:extLst>
              <a:ext uri="{FF2B5EF4-FFF2-40B4-BE49-F238E27FC236}">
                <a16:creationId xmlns:a16="http://schemas.microsoft.com/office/drawing/2014/main" id="{C86288F9-E710-BC66-F249-A0F03610EB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05925" y="3086100"/>
            <a:ext cx="2257425" cy="2457450"/>
          </a:xfrm>
          <a:prstGeom prst="rect">
            <a:avLst/>
          </a:prstGeom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8F8DFCEC-B926-FF45-58A9-28856B18164B}"/>
              </a:ext>
            </a:extLst>
          </p:cNvPr>
          <p:cNvSpPr/>
          <p:nvPr/>
        </p:nvSpPr>
        <p:spPr>
          <a:xfrm>
            <a:off x="-991" y="3433965"/>
            <a:ext cx="836846" cy="53777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12629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F81AEC-6098-60E6-551E-FBEF06AD06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0BAF95-E4D8-FCF3-ADF7-CCD87036D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spc="60">
                <a:latin typeface="Work Sans" pitchFamily="2" charset="77"/>
              </a:rPr>
              <a:t>#CCE2025  </a:t>
            </a:r>
            <a:r>
              <a:rPr lang="en-US" sz="1600" b="0" spc="60">
                <a:latin typeface="Work Sans" pitchFamily="2" charset="77"/>
              </a:rPr>
              <a:t>|  </a:t>
            </a:r>
            <a:fld id="{B879B986-D9E4-6F4B-890D-E2B2D3A035C2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5" name="Picture 4" descr="A white page with black text&#10;&#10;AI-generated content may be incorrect.">
            <a:extLst>
              <a:ext uri="{FF2B5EF4-FFF2-40B4-BE49-F238E27FC236}">
                <a16:creationId xmlns:a16="http://schemas.microsoft.com/office/drawing/2014/main" id="{F81EC05F-F467-5263-EED8-1F4B349C41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413" y="1500188"/>
            <a:ext cx="8296275" cy="3571875"/>
          </a:xfrm>
          <a:prstGeom prst="rect">
            <a:avLst/>
          </a:prstGeom>
          <a:ln>
            <a:solidFill>
              <a:srgbClr val="4472C4"/>
            </a:solidFill>
          </a:ln>
        </p:spPr>
      </p:pic>
      <p:pic>
        <p:nvPicPr>
          <p:cNvPr id="6" name="Picture 5" descr="A book with a cartoon character&#10;&#10;AI-generated content may be incorrect.">
            <a:extLst>
              <a:ext uri="{FF2B5EF4-FFF2-40B4-BE49-F238E27FC236}">
                <a16:creationId xmlns:a16="http://schemas.microsoft.com/office/drawing/2014/main" id="{FBC68E77-5801-83DD-9EE5-56ED0CDCF5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8700" y="1504950"/>
            <a:ext cx="3333750" cy="3571875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E023B88-DB6D-C0A0-B980-536A7F22CBFB}"/>
              </a:ext>
            </a:extLst>
          </p:cNvPr>
          <p:cNvSpPr/>
          <p:nvPr/>
        </p:nvSpPr>
        <p:spPr>
          <a:xfrm>
            <a:off x="1364303" y="3529426"/>
            <a:ext cx="3550973" cy="219993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DB0B2A6-083A-8B53-728D-D3B71962CD16}"/>
              </a:ext>
            </a:extLst>
          </p:cNvPr>
          <p:cNvSpPr/>
          <p:nvPr/>
        </p:nvSpPr>
        <p:spPr>
          <a:xfrm>
            <a:off x="2575152" y="4020028"/>
            <a:ext cx="1390233" cy="25130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E98519-E437-5744-32DF-C619E630BD2B}"/>
              </a:ext>
            </a:extLst>
          </p:cNvPr>
          <p:cNvSpPr txBox="1"/>
          <p:nvPr/>
        </p:nvSpPr>
        <p:spPr>
          <a:xfrm>
            <a:off x="7643148" y="281265"/>
            <a:ext cx="453401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>
                <a:solidFill>
                  <a:srgbClr val="FF0000"/>
                </a:solidFill>
                <a:ea typeface="Calibri"/>
                <a:cs typeface="Calibri"/>
              </a:rPr>
              <a:t>Students look for similarities and differences </a:t>
            </a:r>
          </a:p>
        </p:txBody>
      </p:sp>
    </p:spTree>
    <p:extLst>
      <p:ext uri="{BB962C8B-B14F-4D97-AF65-F5344CB8AC3E}">
        <p14:creationId xmlns:p14="http://schemas.microsoft.com/office/powerpoint/2010/main" val="15136235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33DC84-AEDE-E52D-003E-570C979FBF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353555-7D5C-EC70-A5E5-E7D7C21E0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spc="60">
                <a:latin typeface="Work Sans" pitchFamily="2" charset="77"/>
              </a:rPr>
              <a:t>#CCE2025  </a:t>
            </a:r>
            <a:r>
              <a:rPr lang="en-US" sz="1600" b="0" spc="60">
                <a:latin typeface="Work Sans" pitchFamily="2" charset="77"/>
              </a:rPr>
              <a:t>|  </a:t>
            </a:r>
            <a:fld id="{B879B986-D9E4-6F4B-890D-E2B2D3A035C2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2" name="Picture 1" descr="A white paper with black text&#10;&#10;AI-generated content may be incorrect.">
            <a:extLst>
              <a:ext uri="{FF2B5EF4-FFF2-40B4-BE49-F238E27FC236}">
                <a16:creationId xmlns:a16="http://schemas.microsoft.com/office/drawing/2014/main" id="{E868F1A7-427C-23AE-A565-E70A982E4B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3" y="1066800"/>
            <a:ext cx="7572375" cy="3924300"/>
          </a:xfrm>
          <a:prstGeom prst="rect">
            <a:avLst/>
          </a:prstGeom>
          <a:ln>
            <a:solidFill>
              <a:srgbClr val="4472C4"/>
            </a:solidFill>
          </a:ln>
        </p:spPr>
      </p:pic>
      <p:pic>
        <p:nvPicPr>
          <p:cNvPr id="3" name="Picture 2" descr="A person reading a book&#10;&#10;AI-generated content may be incorrect.">
            <a:extLst>
              <a:ext uri="{FF2B5EF4-FFF2-40B4-BE49-F238E27FC236}">
                <a16:creationId xmlns:a16="http://schemas.microsoft.com/office/drawing/2014/main" id="{496A727F-2CA9-1513-FBC2-195AB4A547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7213" y="1066800"/>
            <a:ext cx="3629025" cy="3924300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5E57F91-7918-DD82-DFE5-1837C1B5C909}"/>
              </a:ext>
            </a:extLst>
          </p:cNvPr>
          <p:cNvSpPr/>
          <p:nvPr/>
        </p:nvSpPr>
        <p:spPr>
          <a:xfrm>
            <a:off x="2641466" y="3281976"/>
            <a:ext cx="667224" cy="262513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939AE47-E3B0-D9E8-B7B4-378FBBF37BBE}"/>
              </a:ext>
            </a:extLst>
          </p:cNvPr>
          <p:cNvSpPr txBox="1"/>
          <p:nvPr/>
        </p:nvSpPr>
        <p:spPr>
          <a:xfrm>
            <a:off x="8584442" y="281265"/>
            <a:ext cx="360393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>
                <a:solidFill>
                  <a:srgbClr val="FF0000"/>
                </a:solidFill>
                <a:ea typeface="Calibri"/>
                <a:cs typeface="Calibri"/>
              </a:rPr>
              <a:t>Introduce database terminology</a:t>
            </a:r>
            <a:endParaRPr lang="en-US" err="1"/>
          </a:p>
        </p:txBody>
      </p:sp>
    </p:spTree>
    <p:extLst>
      <p:ext uri="{BB962C8B-B14F-4D97-AF65-F5344CB8AC3E}">
        <p14:creationId xmlns:p14="http://schemas.microsoft.com/office/powerpoint/2010/main" val="22435732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white background with black text&#10;&#10;AI-generated content may be incorrect.">
            <a:extLst>
              <a:ext uri="{FF2B5EF4-FFF2-40B4-BE49-F238E27FC236}">
                <a16:creationId xmlns:a16="http://schemas.microsoft.com/office/drawing/2014/main" id="{E237A0D4-37A2-9E9C-2551-B97010B0E2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04875" y="1233940"/>
            <a:ext cx="6638925" cy="362902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4975D8-A876-C068-BC3A-F01CA8E06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spc="60">
                <a:latin typeface="Work Sans" pitchFamily="2" charset="77"/>
              </a:rPr>
              <a:t>#CCE2025  </a:t>
            </a:r>
            <a:r>
              <a:rPr lang="en-US" sz="1600" b="0" spc="60">
                <a:latin typeface="Work Sans" pitchFamily="2" charset="77"/>
              </a:rPr>
              <a:t>|  </a:t>
            </a:r>
            <a:fld id="{B879B986-D9E4-6F4B-890D-E2B2D3A035C2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6" name="Picture 5" descr="A book on a keyboard&#10;&#10;AI-generated content may be incorrect.">
            <a:extLst>
              <a:ext uri="{FF2B5EF4-FFF2-40B4-BE49-F238E27FC236}">
                <a16:creationId xmlns:a16="http://schemas.microsoft.com/office/drawing/2014/main" id="{846FFD06-43D0-88E4-A14F-1193E9DD3E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5750" y="1233488"/>
            <a:ext cx="3676650" cy="3629025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515277A-963D-EDAF-991F-0EF4BB2A8126}"/>
              </a:ext>
            </a:extLst>
          </p:cNvPr>
          <p:cNvSpPr/>
          <p:nvPr/>
        </p:nvSpPr>
        <p:spPr>
          <a:xfrm>
            <a:off x="2551819" y="2531181"/>
            <a:ext cx="1317165" cy="25130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2CBF3FB-4BB2-1227-4F31-6B466B6D0FAF}"/>
              </a:ext>
            </a:extLst>
          </p:cNvPr>
          <p:cNvSpPr txBox="1"/>
          <p:nvPr/>
        </p:nvSpPr>
        <p:spPr>
          <a:xfrm>
            <a:off x="8584442" y="281265"/>
            <a:ext cx="360393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>
                <a:solidFill>
                  <a:srgbClr val="FF0000"/>
                </a:solidFill>
                <a:ea typeface="Calibri"/>
                <a:cs typeface="Calibri"/>
              </a:rPr>
              <a:t>Introduce database terminology</a:t>
            </a:r>
            <a:endParaRPr lang="en-US" err="1"/>
          </a:p>
        </p:txBody>
      </p:sp>
    </p:spTree>
    <p:extLst>
      <p:ext uri="{BB962C8B-B14F-4D97-AF65-F5344CB8AC3E}">
        <p14:creationId xmlns:p14="http://schemas.microsoft.com/office/powerpoint/2010/main" val="37411350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340AFA-6BF8-99DA-EA70-C44A9B59EF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F182A0-4E68-630D-3BF6-BAB859E7D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62720" y="6240385"/>
            <a:ext cx="2743200" cy="365125"/>
          </a:xfrm>
        </p:spPr>
        <p:txBody>
          <a:bodyPr/>
          <a:lstStyle/>
          <a:p>
            <a:fld id="{B879B986-D9E4-6F4B-890D-E2B2D3A035C2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2" name="Picture 1" descr="A book on a desk&#10;&#10;AI-generated content may be incorrect.">
            <a:extLst>
              <a:ext uri="{FF2B5EF4-FFF2-40B4-BE49-F238E27FC236}">
                <a16:creationId xmlns:a16="http://schemas.microsoft.com/office/drawing/2014/main" id="{E36D40E7-744A-ABD5-83D6-E8CC895EC9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55615" y="1431098"/>
            <a:ext cx="3289387" cy="350650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 descr="A white paper with black text&#10;&#10;AI-generated content may be incorrect.">
            <a:extLst>
              <a:ext uri="{FF2B5EF4-FFF2-40B4-BE49-F238E27FC236}">
                <a16:creationId xmlns:a16="http://schemas.microsoft.com/office/drawing/2014/main" id="{EF48617B-1A75-3A84-43E0-4EB4254842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988" y="1433513"/>
            <a:ext cx="8172450" cy="3505200"/>
          </a:xfrm>
          <a:prstGeom prst="rect">
            <a:avLst/>
          </a:prstGeom>
          <a:ln>
            <a:solidFill>
              <a:srgbClr val="4472C4"/>
            </a:solidFill>
          </a:ln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42B61A3-8CE8-BA96-5D1F-9A08EF4B951E}"/>
              </a:ext>
            </a:extLst>
          </p:cNvPr>
          <p:cNvSpPr/>
          <p:nvPr/>
        </p:nvSpPr>
        <p:spPr>
          <a:xfrm>
            <a:off x="1969113" y="2766505"/>
            <a:ext cx="1944694" cy="25130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120BFFD-A759-DFB2-F962-D1FDE8272D82}"/>
              </a:ext>
            </a:extLst>
          </p:cNvPr>
          <p:cNvSpPr txBox="1"/>
          <p:nvPr/>
        </p:nvSpPr>
        <p:spPr>
          <a:xfrm>
            <a:off x="8125155" y="281265"/>
            <a:ext cx="406321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>
                <a:solidFill>
                  <a:srgbClr val="FF0000"/>
                </a:solidFill>
                <a:ea typeface="Calibri"/>
                <a:cs typeface="Calibri"/>
              </a:rPr>
              <a:t>Introduce relationships &amp; business rules</a:t>
            </a:r>
            <a:endParaRPr lang="en-US" err="1"/>
          </a:p>
        </p:txBody>
      </p:sp>
    </p:spTree>
    <p:extLst>
      <p:ext uri="{BB962C8B-B14F-4D97-AF65-F5344CB8AC3E}">
        <p14:creationId xmlns:p14="http://schemas.microsoft.com/office/powerpoint/2010/main" val="29593069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FF636F-3C9C-F371-BBFC-A2B96AD38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spc="60">
                <a:latin typeface="Work Sans" pitchFamily="2" charset="77"/>
              </a:rPr>
              <a:t>#CCE2025  </a:t>
            </a:r>
            <a:r>
              <a:rPr lang="en-US" sz="1600" b="0" spc="60">
                <a:latin typeface="Work Sans" pitchFamily="2" charset="77"/>
              </a:rPr>
              <a:t>|  </a:t>
            </a:r>
            <a:fld id="{B879B986-D9E4-6F4B-890D-E2B2D3A035C2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54027AD5-9CDD-3114-F5E7-BED4EF76CA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260" y="158912"/>
            <a:ext cx="11951918" cy="56007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B23667B-CBB1-ED11-6655-79F997F26BA0}"/>
              </a:ext>
            </a:extLst>
          </p:cNvPr>
          <p:cNvSpPr/>
          <p:nvPr/>
        </p:nvSpPr>
        <p:spPr>
          <a:xfrm>
            <a:off x="852209" y="2171518"/>
            <a:ext cx="2873707" cy="1576979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55685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C64C13-B48F-C9BA-8627-F75C33401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spc="60">
                <a:latin typeface="Work Sans" pitchFamily="2" charset="77"/>
              </a:rPr>
              <a:t>#CCE2025  </a:t>
            </a:r>
            <a:r>
              <a:rPr lang="en-US" sz="1600" b="0" spc="60">
                <a:latin typeface="Work Sans" pitchFamily="2" charset="77"/>
              </a:rPr>
              <a:t>|  </a:t>
            </a:r>
            <a:fld id="{B879B986-D9E4-6F4B-890D-E2B2D3A035C2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5" name="Picture 4" descr="A white paper with black text&#10;&#10;AI-generated content may be incorrect.">
            <a:extLst>
              <a:ext uri="{FF2B5EF4-FFF2-40B4-BE49-F238E27FC236}">
                <a16:creationId xmlns:a16="http://schemas.microsoft.com/office/drawing/2014/main" id="{876EC00C-863F-1259-724C-CBB4312BE9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" y="271463"/>
            <a:ext cx="4643503" cy="2512904"/>
          </a:xfrm>
          <a:prstGeom prst="rect">
            <a:avLst/>
          </a:prstGeom>
          <a:ln>
            <a:solidFill>
              <a:srgbClr val="4472C4"/>
            </a:solidFill>
          </a:ln>
        </p:spPr>
      </p:pic>
      <p:pic>
        <p:nvPicPr>
          <p:cNvPr id="6" name="Picture 5" descr="A white paper with black text&#10;&#10;AI-generated content may be incorrect.">
            <a:extLst>
              <a:ext uri="{FF2B5EF4-FFF2-40B4-BE49-F238E27FC236}">
                <a16:creationId xmlns:a16="http://schemas.microsoft.com/office/drawing/2014/main" id="{9DF2590B-FF1D-4467-5E04-3A1B310914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2845" y="2686830"/>
            <a:ext cx="4644417" cy="2859850"/>
          </a:xfrm>
          <a:prstGeom prst="rect">
            <a:avLst/>
          </a:prstGeom>
          <a:ln>
            <a:solidFill>
              <a:srgbClr val="4472C4"/>
            </a:solidFill>
          </a:ln>
        </p:spPr>
      </p:pic>
      <p:pic>
        <p:nvPicPr>
          <p:cNvPr id="3" name="Picture 2" descr="A white board with writing on it&#10;&#10;AI-generated content may be incorrect.">
            <a:extLst>
              <a:ext uri="{FF2B5EF4-FFF2-40B4-BE49-F238E27FC236}">
                <a16:creationId xmlns:a16="http://schemas.microsoft.com/office/drawing/2014/main" id="{3BF901C7-93D1-7A19-88FF-5495F7C7AF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5115" y="2599476"/>
            <a:ext cx="4121194" cy="302647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F1DB4E4-93FF-50D6-4AC5-6B23CAAF72C3}"/>
              </a:ext>
            </a:extLst>
          </p:cNvPr>
          <p:cNvSpPr txBox="1"/>
          <p:nvPr/>
        </p:nvSpPr>
        <p:spPr>
          <a:xfrm>
            <a:off x="7954220" y="2503231"/>
            <a:ext cx="2219600" cy="369332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>
                <a:solidFill>
                  <a:schemeClr val="bg1"/>
                </a:solidFill>
                <a:ea typeface="Calibri"/>
                <a:cs typeface="Calibri"/>
              </a:rPr>
              <a:t>Student Work Sample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22F95D8-73B6-DB97-0407-0B370C00A59A}"/>
              </a:ext>
            </a:extLst>
          </p:cNvPr>
          <p:cNvSpPr/>
          <p:nvPr/>
        </p:nvSpPr>
        <p:spPr>
          <a:xfrm>
            <a:off x="2316496" y="1365770"/>
            <a:ext cx="1048225" cy="18407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E8614586-D06B-93FC-3B03-9082DE9AC594}"/>
              </a:ext>
            </a:extLst>
          </p:cNvPr>
          <p:cNvSpPr/>
          <p:nvPr/>
        </p:nvSpPr>
        <p:spPr>
          <a:xfrm>
            <a:off x="3818084" y="4413770"/>
            <a:ext cx="1709372" cy="228894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77D5A20-8501-B0A8-6666-E568069C79C7}"/>
              </a:ext>
            </a:extLst>
          </p:cNvPr>
          <p:cNvSpPr txBox="1"/>
          <p:nvPr/>
        </p:nvSpPr>
        <p:spPr>
          <a:xfrm>
            <a:off x="9200305" y="270827"/>
            <a:ext cx="2988067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>
                <a:solidFill>
                  <a:srgbClr val="FF0000"/>
                </a:solidFill>
                <a:ea typeface="Calibri"/>
                <a:cs typeface="Calibri"/>
              </a:rPr>
              <a:t>Introduce data redundancies </a:t>
            </a:r>
          </a:p>
          <a:p>
            <a:r>
              <a:rPr lang="en-GB">
                <a:solidFill>
                  <a:srgbClr val="FF0000"/>
                </a:solidFill>
                <a:ea typeface="Calibri"/>
                <a:cs typeface="Calibri"/>
              </a:rPr>
              <a:t>Finalize tables </a:t>
            </a:r>
          </a:p>
        </p:txBody>
      </p:sp>
    </p:spTree>
    <p:extLst>
      <p:ext uri="{BB962C8B-B14F-4D97-AF65-F5344CB8AC3E}">
        <p14:creationId xmlns:p14="http://schemas.microsoft.com/office/powerpoint/2010/main" val="13169544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4B4CFD-8115-269C-0B0C-E3A37F1126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BFA0CC-A549-B598-3CB7-3F32B0709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spc="60">
                <a:latin typeface="Work Sans" pitchFamily="2" charset="77"/>
              </a:rPr>
              <a:t>#CCE2025  </a:t>
            </a:r>
            <a:r>
              <a:rPr lang="en-US" sz="1600" b="0" spc="60">
                <a:latin typeface="Work Sans" pitchFamily="2" charset="77"/>
              </a:rPr>
              <a:t>|  </a:t>
            </a:r>
            <a:fld id="{B879B986-D9E4-6F4B-890D-E2B2D3A035C2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5" name="Picture 4" descr="A white text with black text&#10;&#10;AI-generated content may be incorrect.">
            <a:extLst>
              <a:ext uri="{FF2B5EF4-FFF2-40B4-BE49-F238E27FC236}">
                <a16:creationId xmlns:a16="http://schemas.microsoft.com/office/drawing/2014/main" id="{06795FF3-6C03-1C1E-3B3C-28166E51F1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513" y="242888"/>
            <a:ext cx="5801640" cy="3185135"/>
          </a:xfrm>
          <a:prstGeom prst="rect">
            <a:avLst/>
          </a:prstGeom>
          <a:ln>
            <a:solidFill>
              <a:srgbClr val="4472C4"/>
            </a:solidFill>
          </a:ln>
        </p:spPr>
      </p:pic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24E1BF29-BA02-4C1B-4066-C8A3B93EA8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4301" y="1718494"/>
            <a:ext cx="8308932" cy="39324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46578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C3715D-B167-13F0-3188-843A0C934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spc="60">
                <a:latin typeface="Work Sans" pitchFamily="2" charset="77"/>
              </a:rPr>
              <a:t>#CCE2025  </a:t>
            </a:r>
            <a:r>
              <a:rPr lang="en-US" sz="1600" b="0" spc="60">
                <a:latin typeface="Work Sans" pitchFamily="2" charset="77"/>
              </a:rPr>
              <a:t>|  </a:t>
            </a:r>
            <a:fld id="{B879B986-D9E4-6F4B-890D-E2B2D3A035C2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5" name="Picture 4" descr="A white text with black text&#10;&#10;AI-generated content may be incorrect.">
            <a:extLst>
              <a:ext uri="{FF2B5EF4-FFF2-40B4-BE49-F238E27FC236}">
                <a16:creationId xmlns:a16="http://schemas.microsoft.com/office/drawing/2014/main" id="{B39A77DF-27C7-D3FA-F568-14CFF9CBA6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513" y="242888"/>
            <a:ext cx="5801640" cy="3185135"/>
          </a:xfrm>
          <a:prstGeom prst="rect">
            <a:avLst/>
          </a:prstGeom>
          <a:ln>
            <a:solidFill>
              <a:srgbClr val="4472C4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815DDA7-8E5D-7F95-1E8A-AEE43038B6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7338" y="1519238"/>
            <a:ext cx="4514850" cy="4114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E998C17-8F23-9D4F-B78C-22D4D9CC76D2}"/>
              </a:ext>
            </a:extLst>
          </p:cNvPr>
          <p:cNvSpPr txBox="1"/>
          <p:nvPr/>
        </p:nvSpPr>
        <p:spPr>
          <a:xfrm>
            <a:off x="6511770" y="1331656"/>
            <a:ext cx="2219600" cy="369332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>
                <a:solidFill>
                  <a:schemeClr val="bg1"/>
                </a:solidFill>
                <a:ea typeface="Calibri"/>
                <a:cs typeface="Calibri"/>
              </a:rPr>
              <a:t>Student Work Sample</a:t>
            </a:r>
          </a:p>
        </p:txBody>
      </p:sp>
    </p:spTree>
    <p:extLst>
      <p:ext uri="{BB962C8B-B14F-4D97-AF65-F5344CB8AC3E}">
        <p14:creationId xmlns:p14="http://schemas.microsoft.com/office/powerpoint/2010/main" val="16097696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D8D639-4E29-1376-7C4D-85C139C28E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3DF1DD-1918-A4D2-43D7-2E7FFF052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spc="60">
                <a:latin typeface="Work Sans" pitchFamily="2" charset="77"/>
              </a:rPr>
              <a:t>#CCE2025  </a:t>
            </a:r>
            <a:r>
              <a:rPr lang="en-US" sz="1600" b="0" spc="60">
                <a:latin typeface="Work Sans" pitchFamily="2" charset="77"/>
              </a:rPr>
              <a:t>|  </a:t>
            </a:r>
            <a:fld id="{B879B986-D9E4-6F4B-890D-E2B2D3A035C2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6" name="Picture 5" descr="A screenshot of a computer program&#10;&#10;AI-generated content may be incorrect.">
            <a:extLst>
              <a:ext uri="{FF2B5EF4-FFF2-40B4-BE49-F238E27FC236}">
                <a16:creationId xmlns:a16="http://schemas.microsoft.com/office/drawing/2014/main" id="{4BD55471-8B33-26F0-E98E-AFC3E9636F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116" y="270222"/>
            <a:ext cx="5251929" cy="2901211"/>
          </a:xfrm>
          <a:prstGeom prst="rect">
            <a:avLst/>
          </a:prstGeom>
          <a:ln>
            <a:solidFill>
              <a:srgbClr val="4472C4"/>
            </a:solidFill>
          </a:ln>
        </p:spPr>
      </p:pic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9048996A-93A4-9B9F-4927-5B3AC6C982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0493" y="2555296"/>
            <a:ext cx="6816247" cy="31983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580882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FA2347-E10B-639C-4EC0-19218669CA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F5A956-0941-58AB-6DCA-9D8B0672C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spc="60">
                <a:latin typeface="Work Sans" pitchFamily="2" charset="77"/>
              </a:rPr>
              <a:t>#CCE2025  </a:t>
            </a:r>
            <a:r>
              <a:rPr lang="en-US" sz="1600" b="0" spc="60">
                <a:latin typeface="Work Sans" pitchFamily="2" charset="77"/>
              </a:rPr>
              <a:t>|  </a:t>
            </a:r>
            <a:fld id="{B879B986-D9E4-6F4B-890D-E2B2D3A035C2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6" name="Picture 5" descr="A screenshot of a computer program&#10;&#10;AI-generated content may be incorrect.">
            <a:extLst>
              <a:ext uri="{FF2B5EF4-FFF2-40B4-BE49-F238E27FC236}">
                <a16:creationId xmlns:a16="http://schemas.microsoft.com/office/drawing/2014/main" id="{090F8892-2AF7-DB4F-8884-D856143B0F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116" y="270222"/>
            <a:ext cx="6201819" cy="3433567"/>
          </a:xfrm>
          <a:prstGeom prst="rect">
            <a:avLst/>
          </a:prstGeom>
          <a:ln>
            <a:solidFill>
              <a:srgbClr val="4472C4"/>
            </a:solidFill>
          </a:ln>
        </p:spPr>
      </p:pic>
      <p:pic>
        <p:nvPicPr>
          <p:cNvPr id="2" name="Picture 1" descr="A diagram of recipes and recipes&#10;&#10;AI-generated content may be incorrect.">
            <a:extLst>
              <a:ext uri="{FF2B5EF4-FFF2-40B4-BE49-F238E27FC236}">
                <a16:creationId xmlns:a16="http://schemas.microsoft.com/office/drawing/2014/main" id="{A87FDDAA-219F-3FB5-5C1B-E21AB25986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5325" y="3426780"/>
            <a:ext cx="4375108" cy="2021390"/>
          </a:xfrm>
          <a:prstGeom prst="rect">
            <a:avLst/>
          </a:prstGeom>
        </p:spPr>
      </p:pic>
      <p:pic>
        <p:nvPicPr>
          <p:cNvPr id="3" name="Picture 2" descr="A diagram of a cookbook database&#10;&#10;AI-generated content may be incorrect.">
            <a:extLst>
              <a:ext uri="{FF2B5EF4-FFF2-40B4-BE49-F238E27FC236}">
                <a16:creationId xmlns:a16="http://schemas.microsoft.com/office/drawing/2014/main" id="{6280FADC-D475-2C22-4AC5-3C559347C5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6816" y="514220"/>
            <a:ext cx="4373150" cy="34449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31F224F-EDF0-9EC9-C6F0-8F392E326ED0}"/>
              </a:ext>
            </a:extLst>
          </p:cNvPr>
          <p:cNvSpPr txBox="1"/>
          <p:nvPr/>
        </p:nvSpPr>
        <p:spPr>
          <a:xfrm>
            <a:off x="6592145" y="3246181"/>
            <a:ext cx="2219600" cy="369332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>
                <a:solidFill>
                  <a:schemeClr val="bg1"/>
                </a:solidFill>
                <a:ea typeface="Calibri"/>
                <a:cs typeface="Calibri"/>
              </a:rPr>
              <a:t>Student Work Sample</a:t>
            </a:r>
          </a:p>
        </p:txBody>
      </p:sp>
    </p:spTree>
    <p:extLst>
      <p:ext uri="{BB962C8B-B14F-4D97-AF65-F5344CB8AC3E}">
        <p14:creationId xmlns:p14="http://schemas.microsoft.com/office/powerpoint/2010/main" val="41338126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BFFB2-2F53-476E-9803-8A50D55A3B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0EEDFB-FCC0-3084-7431-F54F7A680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62720" y="6240385"/>
            <a:ext cx="2743200" cy="365125"/>
          </a:xfrm>
        </p:spPr>
        <p:txBody>
          <a:bodyPr/>
          <a:lstStyle/>
          <a:p>
            <a:fld id="{B879B986-D9E4-6F4B-890D-E2B2D3A035C2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3" name="Picture 2" descr="A person using a computer&#10;&#10;AI-generated content may be incorrect.">
            <a:extLst>
              <a:ext uri="{FF2B5EF4-FFF2-40B4-BE49-F238E27FC236}">
                <a16:creationId xmlns:a16="http://schemas.microsoft.com/office/drawing/2014/main" id="{C784813A-124B-E5EE-8EE5-3F2F972421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8603" y="994514"/>
            <a:ext cx="3640639" cy="393904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Picture 1" descr="A white paper with black text&#10;&#10;AI-generated content may be incorrect.">
            <a:extLst>
              <a:ext uri="{FF2B5EF4-FFF2-40B4-BE49-F238E27FC236}">
                <a16:creationId xmlns:a16="http://schemas.microsoft.com/office/drawing/2014/main" id="{CAFE7AEC-2E18-69CD-F65C-76BD45DAC2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750" y="990600"/>
            <a:ext cx="7019925" cy="3952875"/>
          </a:xfrm>
          <a:prstGeom prst="rect">
            <a:avLst/>
          </a:prstGeom>
          <a:ln>
            <a:solidFill>
              <a:srgbClr val="4472C4"/>
            </a:solidFill>
          </a:ln>
        </p:spPr>
      </p:pic>
    </p:spTree>
    <p:extLst>
      <p:ext uri="{BB962C8B-B14F-4D97-AF65-F5344CB8AC3E}">
        <p14:creationId xmlns:p14="http://schemas.microsoft.com/office/powerpoint/2010/main" val="7466702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57AFD6-2769-7841-FC28-1E0A800A6C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over of a book&#10;&#10;AI-generated content may be incorrect.">
            <a:extLst>
              <a:ext uri="{FF2B5EF4-FFF2-40B4-BE49-F238E27FC236}">
                <a16:creationId xmlns:a16="http://schemas.microsoft.com/office/drawing/2014/main" id="{3FFADE59-0DBA-A3BE-C299-CE9AD1106C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17384" y="1595491"/>
            <a:ext cx="3155867" cy="39932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B8E72D-F7FC-0CE2-291D-989F277D1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62720" y="6240385"/>
            <a:ext cx="2743200" cy="365125"/>
          </a:xfrm>
        </p:spPr>
        <p:txBody>
          <a:bodyPr/>
          <a:lstStyle/>
          <a:p>
            <a:fld id="{B879B986-D9E4-6F4B-890D-E2B2D3A035C2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6" name="Picture 5" descr="A cover of a book&#10;&#10;AI-generated content may be incorrect.">
            <a:extLst>
              <a:ext uri="{FF2B5EF4-FFF2-40B4-BE49-F238E27FC236}">
                <a16:creationId xmlns:a16="http://schemas.microsoft.com/office/drawing/2014/main" id="{2B96DCA8-FB1F-7D83-0D99-1C29DC394B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0345" y="1590805"/>
            <a:ext cx="3082839" cy="39781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60D276E2-4217-8678-286F-692C4B2EFD8D}"/>
              </a:ext>
            </a:extLst>
          </p:cNvPr>
          <p:cNvSpPr txBox="1">
            <a:spLocks/>
          </p:cNvSpPr>
          <p:nvPr/>
        </p:nvSpPr>
        <p:spPr>
          <a:xfrm>
            <a:off x="1387258" y="4170949"/>
            <a:ext cx="1987463" cy="991536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tx1"/>
            </a:solidFill>
          </a:ln>
        </p:spPr>
        <p:txBody>
          <a:bodyPr vert="horz" lIns="0" tIns="45720" rIns="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Work Sans Light Roman" pitchFamily="2" charset="77"/>
                <a:ea typeface="+mj-ea"/>
                <a:cs typeface="+mj-cs"/>
              </a:defRPr>
            </a:lvl1pPr>
          </a:lstStyle>
          <a:p>
            <a:pPr algn="ctr"/>
            <a:r>
              <a:rPr lang="en-US" sz="3200">
                <a:latin typeface="Work Sans Light Roman"/>
              </a:rPr>
              <a:t>What-to</a:t>
            </a:r>
            <a:endParaRPr lang="en-US" sz="320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1CDB621-8060-006D-AA72-18F77FE22EB3}"/>
              </a:ext>
            </a:extLst>
          </p:cNvPr>
          <p:cNvSpPr txBox="1">
            <a:spLocks/>
          </p:cNvSpPr>
          <p:nvPr/>
        </p:nvSpPr>
        <p:spPr>
          <a:xfrm>
            <a:off x="8871558" y="4170948"/>
            <a:ext cx="1987463" cy="991536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tx1"/>
            </a:solidFill>
          </a:ln>
        </p:spPr>
        <p:txBody>
          <a:bodyPr vert="horz" lIns="0" tIns="45720" rIns="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Work Sans Light Roman" pitchFamily="2" charset="77"/>
                <a:ea typeface="+mj-ea"/>
                <a:cs typeface="+mj-cs"/>
              </a:defRPr>
            </a:lvl1pPr>
          </a:lstStyle>
          <a:p>
            <a:pPr algn="ctr"/>
            <a:r>
              <a:rPr lang="en-US" sz="3200">
                <a:latin typeface="Work Sans Light Roman"/>
              </a:rPr>
              <a:t>How-to</a:t>
            </a:r>
            <a:endParaRPr lang="en-US" sz="3200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705B62C0-ED43-536D-4F31-F54A8E7A70CC}"/>
              </a:ext>
            </a:extLst>
          </p:cNvPr>
          <p:cNvSpPr/>
          <p:nvPr/>
        </p:nvSpPr>
        <p:spPr>
          <a:xfrm>
            <a:off x="6155508" y="1274741"/>
            <a:ext cx="5179355" cy="4593663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3086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5663AF-4B96-8D70-D1B0-B5C97A5DAC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B3581-74BC-81B7-C442-2CDF1AE53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Work Sans Light Roman"/>
              </a:rPr>
              <a:t>MindTap</a:t>
            </a:r>
            <a:endParaRPr lang="en-US"/>
          </a:p>
        </p:txBody>
      </p:sp>
      <p:pic>
        <p:nvPicPr>
          <p:cNvPr id="5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EC3AF540-FE0F-9101-12FE-FE868B835A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2615" y="1558174"/>
            <a:ext cx="6265180" cy="2477559"/>
          </a:xfrm>
          <a:prstGeom prst="rect">
            <a:avLst/>
          </a:prstGeom>
          <a:ln>
            <a:solidFill>
              <a:srgbClr val="4472C4"/>
            </a:solidFill>
          </a:ln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32B805-FF71-CC81-7F0A-E05CA8670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62720" y="6240385"/>
            <a:ext cx="2743200" cy="365125"/>
          </a:xfrm>
        </p:spPr>
        <p:txBody>
          <a:bodyPr/>
          <a:lstStyle/>
          <a:p>
            <a:fld id="{B879B986-D9E4-6F4B-890D-E2B2D3A035C2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6" name="Picture 5" descr="A cover of a book&#10;&#10;AI-generated content may be incorrect.">
            <a:extLst>
              <a:ext uri="{FF2B5EF4-FFF2-40B4-BE49-F238E27FC236}">
                <a16:creationId xmlns:a16="http://schemas.microsoft.com/office/drawing/2014/main" id="{9E356E21-16BE-8986-72EA-20AE8ECBEC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0948" y="223380"/>
            <a:ext cx="1203935" cy="14834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 descr="A screenshot of a computer&#10;&#10;AI-generated content may be incorrect.">
            <a:extLst>
              <a:ext uri="{FF2B5EF4-FFF2-40B4-BE49-F238E27FC236}">
                <a16:creationId xmlns:a16="http://schemas.microsoft.com/office/drawing/2014/main" id="{A4EC951C-95FC-D987-5471-027351C899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7138" y="3933825"/>
            <a:ext cx="7953375" cy="1895475"/>
          </a:xfrm>
          <a:prstGeom prst="rect">
            <a:avLst/>
          </a:prstGeom>
          <a:ln>
            <a:solidFill>
              <a:srgbClr val="4472C4"/>
            </a:solidFill>
          </a:ln>
        </p:spPr>
      </p:pic>
    </p:spTree>
    <p:extLst>
      <p:ext uri="{BB962C8B-B14F-4D97-AF65-F5344CB8AC3E}">
        <p14:creationId xmlns:p14="http://schemas.microsoft.com/office/powerpoint/2010/main" val="23082062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10F576-E599-97F7-B83A-545308135D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2AF66A-A10B-B782-1191-5CADA8A36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62720" y="6240385"/>
            <a:ext cx="2743200" cy="365125"/>
          </a:xfrm>
        </p:spPr>
        <p:txBody>
          <a:bodyPr/>
          <a:lstStyle/>
          <a:p>
            <a:fld id="{B879B986-D9E4-6F4B-890D-E2B2D3A035C2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8" name="Content Placeholder 7" descr="A screenshot of a computer&#10;&#10;AI-generated content may be incorrect.">
            <a:extLst>
              <a:ext uri="{FF2B5EF4-FFF2-40B4-BE49-F238E27FC236}">
                <a16:creationId xmlns:a16="http://schemas.microsoft.com/office/drawing/2014/main" id="{C89C9D97-405D-469C-24F9-62D73579A8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79308" y="862458"/>
            <a:ext cx="5042757" cy="4560794"/>
          </a:xfrm>
          <a:prstGeom prst="rect">
            <a:avLst/>
          </a:prstGeom>
          <a:ln>
            <a:solidFill>
              <a:srgbClr val="4472C4"/>
            </a:solidFill>
          </a:ln>
        </p:spPr>
      </p:pic>
      <p:pic>
        <p:nvPicPr>
          <p:cNvPr id="9" name="Picture 8" descr="A screenshot of a computer&#10;&#10;AI-generated content may be incorrect.">
            <a:extLst>
              <a:ext uri="{FF2B5EF4-FFF2-40B4-BE49-F238E27FC236}">
                <a16:creationId xmlns:a16="http://schemas.microsoft.com/office/drawing/2014/main" id="{595EDFEB-35EB-EDD6-9426-B5B22718B2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5472" y="858815"/>
            <a:ext cx="5021111" cy="4555821"/>
          </a:xfrm>
          <a:prstGeom prst="rect">
            <a:avLst/>
          </a:prstGeom>
          <a:ln>
            <a:solidFill>
              <a:srgbClr val="4472C4"/>
            </a:solidFill>
          </a:ln>
        </p:spPr>
      </p:pic>
      <p:pic>
        <p:nvPicPr>
          <p:cNvPr id="11" name="Picture 10" descr="A cover of a book&#10;&#10;AI-generated content may be incorrect.">
            <a:extLst>
              <a:ext uri="{FF2B5EF4-FFF2-40B4-BE49-F238E27FC236}">
                <a16:creationId xmlns:a16="http://schemas.microsoft.com/office/drawing/2014/main" id="{9B5B3041-6380-2D42-3D75-20988CDE22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70948" y="223380"/>
            <a:ext cx="1203935" cy="14834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020755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D7799-0055-EB29-6917-82AF61604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latin typeface="Work Sans Light Roman"/>
              </a:rPr>
              <a:t>Capstone Project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B1DD01-B625-8370-B264-140B07CB4C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r>
              <a:rPr lang="en-GB">
                <a:latin typeface="Work Sans"/>
              </a:rPr>
              <a:t>Open book, in-person, during class-time</a:t>
            </a:r>
          </a:p>
          <a:p>
            <a:r>
              <a:rPr lang="en-GB">
                <a:latin typeface="Work Sans"/>
              </a:rPr>
              <a:t>Multiple attempts (unlimited) </a:t>
            </a:r>
          </a:p>
          <a:p>
            <a:r>
              <a:rPr lang="en-GB">
                <a:latin typeface="Work Sans"/>
              </a:rPr>
              <a:t>Ask a friend: if you don't have a friend, make a friend! 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97B59A-FC88-1F23-222C-3A5ACC573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spc="60">
                <a:latin typeface="Work Sans" pitchFamily="2" charset="77"/>
              </a:rPr>
              <a:t>#CCE2025  </a:t>
            </a:r>
            <a:r>
              <a:rPr lang="en-US" sz="1600" b="0" spc="60">
                <a:latin typeface="Work Sans" pitchFamily="2" charset="77"/>
              </a:rPr>
              <a:t>|  </a:t>
            </a:r>
            <a:fld id="{B879B986-D9E4-6F4B-890D-E2B2D3A035C2}" type="slidenum">
              <a:rPr lang="en-US" smtClean="0"/>
              <a:pPr/>
              <a:t>28</a:t>
            </a:fld>
            <a:endParaRPr lang="en-US"/>
          </a:p>
        </p:txBody>
      </p:sp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0378C2CE-33E9-B7FA-6C85-4D0932EB43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7971" y="3428793"/>
            <a:ext cx="9103278" cy="2161900"/>
          </a:xfrm>
          <a:prstGeom prst="rect">
            <a:avLst/>
          </a:prstGeom>
        </p:spPr>
      </p:pic>
      <p:pic>
        <p:nvPicPr>
          <p:cNvPr id="7" name="Picture 6" descr="A cover of a book&#10;&#10;AI-generated content may be incorrect.">
            <a:extLst>
              <a:ext uri="{FF2B5EF4-FFF2-40B4-BE49-F238E27FC236}">
                <a16:creationId xmlns:a16="http://schemas.microsoft.com/office/drawing/2014/main" id="{6833F848-9320-FDCD-5F7E-548A60B5FB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0948" y="223380"/>
            <a:ext cx="1203935" cy="14834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0103234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CDC1E-F7C4-6916-0490-A5BFB0494C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latin typeface="Work Sans Light Roman"/>
              </a:rPr>
              <a:t>Putting them Together 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9DB66A-2AEB-20CB-15CF-DCE06C9729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8736"/>
            <a:ext cx="6783092" cy="3623465"/>
          </a:xfrm>
        </p:spPr>
        <p:txBody>
          <a:bodyPr vert="horz" lIns="0" tIns="45720" rIns="0" bIns="45720" rtlCol="0" anchor="t">
            <a:normAutofit/>
          </a:bodyPr>
          <a:lstStyle/>
          <a:p>
            <a:r>
              <a:rPr lang="en-GB">
                <a:latin typeface="Work Sans"/>
              </a:rPr>
              <a:t>Final group project: what-to </a:t>
            </a:r>
            <a:r>
              <a:rPr lang="en-GB" b="1">
                <a:latin typeface="Work Sans"/>
              </a:rPr>
              <a:t>+</a:t>
            </a:r>
            <a:r>
              <a:rPr lang="en-GB">
                <a:latin typeface="Work Sans"/>
              </a:rPr>
              <a:t> how-to</a:t>
            </a:r>
            <a:endParaRPr lang="en-GB"/>
          </a:p>
          <a:p>
            <a:r>
              <a:rPr lang="en-GB">
                <a:latin typeface="Work Sans"/>
              </a:rPr>
              <a:t>Student teams used their Ms Access knowledge to build the Cookbooks database </a:t>
            </a:r>
            <a:endParaRPr lang="en-GB"/>
          </a:p>
          <a:p>
            <a:r>
              <a:rPr lang="en-GB">
                <a:latin typeface="Work Sans"/>
              </a:rPr>
              <a:t>Presented the whole process </a:t>
            </a:r>
            <a:endParaRPr lang="en-GB">
              <a:highlight>
                <a:srgbClr val="FFFF00"/>
              </a:highlight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58BBA1-D3E4-434F-BF49-05B9B7020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spc="60">
                <a:latin typeface="Work Sans" pitchFamily="2" charset="77"/>
              </a:rPr>
              <a:t>#CCE2025  </a:t>
            </a:r>
            <a:r>
              <a:rPr lang="en-US" sz="1600" b="0" spc="60">
                <a:latin typeface="Work Sans" pitchFamily="2" charset="77"/>
              </a:rPr>
              <a:t>|  </a:t>
            </a:r>
            <a:fld id="{B879B986-D9E4-6F4B-890D-E2B2D3A035C2}" type="slidenum">
              <a:rPr lang="en-US" smtClean="0"/>
              <a:pPr/>
              <a:t>29</a:t>
            </a:fld>
            <a:endParaRPr lang="en-US"/>
          </a:p>
        </p:txBody>
      </p:sp>
      <p:pic>
        <p:nvPicPr>
          <p:cNvPr id="6" name="Content Placeholder 4" descr="A group of books on a shelf&#10;&#10;AI-generated content may be incorrect.">
            <a:extLst>
              <a:ext uri="{FF2B5EF4-FFF2-40B4-BE49-F238E27FC236}">
                <a16:creationId xmlns:a16="http://schemas.microsoft.com/office/drawing/2014/main" id="{CB361314-77D2-AB26-5813-F95478BEAFE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162" t="2174" r="11577" b="1186"/>
          <a:stretch>
            <a:fillRect/>
          </a:stretch>
        </p:blipFill>
        <p:spPr>
          <a:xfrm>
            <a:off x="8186901" y="580622"/>
            <a:ext cx="3596106" cy="4973241"/>
          </a:xfrm>
          <a:prstGeom prst="rect">
            <a:avLst/>
          </a:prstGeom>
          <a:ln>
            <a:solidFill>
              <a:srgbClr val="4472C4"/>
            </a:solidFill>
          </a:ln>
        </p:spPr>
      </p:pic>
      <p:pic>
        <p:nvPicPr>
          <p:cNvPr id="7" name="Picture 6" descr="A screenshot of a computer&#10;&#10;AI-generated content may be incorrect.">
            <a:extLst>
              <a:ext uri="{FF2B5EF4-FFF2-40B4-BE49-F238E27FC236}">
                <a16:creationId xmlns:a16="http://schemas.microsoft.com/office/drawing/2014/main" id="{A95692AB-7AFE-B842-D890-77323AB930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575" y="3619500"/>
            <a:ext cx="3438525" cy="1828800"/>
          </a:xfrm>
          <a:prstGeom prst="rect">
            <a:avLst/>
          </a:prstGeom>
        </p:spPr>
      </p:pic>
      <p:pic>
        <p:nvPicPr>
          <p:cNvPr id="8" name="Picture 7" descr="A screenshot of a computer&#10;&#10;AI-generated content may be incorrect.">
            <a:extLst>
              <a:ext uri="{FF2B5EF4-FFF2-40B4-BE49-F238E27FC236}">
                <a16:creationId xmlns:a16="http://schemas.microsoft.com/office/drawing/2014/main" id="{3E2E5DB0-F9C2-E019-F623-9AC6D4C784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7625" y="4067175"/>
            <a:ext cx="3514725" cy="18288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66AAF22-DCFC-DB5F-D761-D3928697A9AC}"/>
              </a:ext>
            </a:extLst>
          </p:cNvPr>
          <p:cNvSpPr txBox="1"/>
          <p:nvPr/>
        </p:nvSpPr>
        <p:spPr>
          <a:xfrm>
            <a:off x="2505920" y="5189281"/>
            <a:ext cx="2219600" cy="369332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>
                <a:solidFill>
                  <a:schemeClr val="bg1"/>
                </a:solidFill>
                <a:ea typeface="Calibri"/>
                <a:cs typeface="Calibri"/>
              </a:rPr>
              <a:t>Student Work Sample</a:t>
            </a:r>
          </a:p>
        </p:txBody>
      </p:sp>
    </p:spTree>
    <p:extLst>
      <p:ext uri="{BB962C8B-B14F-4D97-AF65-F5344CB8AC3E}">
        <p14:creationId xmlns:p14="http://schemas.microsoft.com/office/powerpoint/2010/main" val="12040333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2A08C2-AA3D-D886-7C78-804D8A815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spc="60">
                <a:latin typeface="Work Sans" pitchFamily="2" charset="77"/>
              </a:rPr>
              <a:t>#CCE2025  </a:t>
            </a:r>
            <a:r>
              <a:rPr lang="en-US" sz="1600" b="0" spc="60">
                <a:latin typeface="Work Sans" pitchFamily="2" charset="77"/>
              </a:rPr>
              <a:t>|  </a:t>
            </a:r>
            <a:fld id="{B879B986-D9E4-6F4B-890D-E2B2D3A035C2}" type="slidenum">
              <a:rPr lang="en-US" smtClean="0"/>
              <a:pPr/>
              <a:t>30</a:t>
            </a:fld>
            <a:endParaRPr lang="en-US"/>
          </a:p>
        </p:txBody>
      </p:sp>
      <p:pic>
        <p:nvPicPr>
          <p:cNvPr id="6" name="Picture 5" descr="A screenshot of a computer&#10;&#10;AI-generated content may be incorrect.">
            <a:extLst>
              <a:ext uri="{FF2B5EF4-FFF2-40B4-BE49-F238E27FC236}">
                <a16:creationId xmlns:a16="http://schemas.microsoft.com/office/drawing/2014/main" id="{B4A41E3F-6061-B358-3590-65C34AEC9B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838" y="161925"/>
            <a:ext cx="3971925" cy="18954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 descr="A screenshot of a recipe entry form&#10;&#10;AI-generated content may be incorrect.">
            <a:extLst>
              <a:ext uri="{FF2B5EF4-FFF2-40B4-BE49-F238E27FC236}">
                <a16:creationId xmlns:a16="http://schemas.microsoft.com/office/drawing/2014/main" id="{C87971A8-B532-07C3-F4CA-F11E416BDE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838" y="2895600"/>
            <a:ext cx="3971925" cy="2019300"/>
          </a:xfrm>
          <a:prstGeom prst="rect">
            <a:avLst/>
          </a:prstGeom>
        </p:spPr>
      </p:pic>
      <p:pic>
        <p:nvPicPr>
          <p:cNvPr id="7" name="Picture 6" descr="A screenshot of a computer&#10;&#10;AI-generated content may be incorrect.">
            <a:extLst>
              <a:ext uri="{FF2B5EF4-FFF2-40B4-BE49-F238E27FC236}">
                <a16:creationId xmlns:a16="http://schemas.microsoft.com/office/drawing/2014/main" id="{93DAA4A5-D5D0-5DBD-75C1-CA0ADD8B93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2762" y="638175"/>
            <a:ext cx="3971925" cy="21526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 descr="A screenshot of a recipe&#10;&#10;AI-generated content may be incorrect.">
            <a:extLst>
              <a:ext uri="{FF2B5EF4-FFF2-40B4-BE49-F238E27FC236}">
                <a16:creationId xmlns:a16="http://schemas.microsoft.com/office/drawing/2014/main" id="{1472BCFD-45CB-B359-9DFF-EF3D133A0F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43225" y="3424238"/>
            <a:ext cx="4191000" cy="2162175"/>
          </a:xfrm>
          <a:prstGeom prst="rect">
            <a:avLst/>
          </a:prstGeom>
        </p:spPr>
      </p:pic>
      <p:pic>
        <p:nvPicPr>
          <p:cNvPr id="10" name="Picture 9" descr="A screenshot of a recipe&#10;&#10;AI-generated content may be incorrect.">
            <a:extLst>
              <a:ext uri="{FF2B5EF4-FFF2-40B4-BE49-F238E27FC236}">
                <a16:creationId xmlns:a16="http://schemas.microsoft.com/office/drawing/2014/main" id="{6FD322E4-8FB7-9D46-6FD9-4CF06E85AE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48575" y="1109663"/>
            <a:ext cx="4543425" cy="2276475"/>
          </a:xfrm>
          <a:prstGeom prst="rect">
            <a:avLst/>
          </a:prstGeom>
        </p:spPr>
      </p:pic>
      <p:pic>
        <p:nvPicPr>
          <p:cNvPr id="11" name="Picture 10" descr="A screenshot of a computer&#10;&#10;AI-generated content may be incorrect.">
            <a:extLst>
              <a:ext uri="{FF2B5EF4-FFF2-40B4-BE49-F238E27FC236}">
                <a16:creationId xmlns:a16="http://schemas.microsoft.com/office/drawing/2014/main" id="{463C1584-8212-4840-3BE9-0E2C06150B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67575" y="2786063"/>
            <a:ext cx="4533900" cy="24003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F04CEC2-2ACD-6915-0453-69E7B33322AE}"/>
              </a:ext>
            </a:extLst>
          </p:cNvPr>
          <p:cNvSpPr txBox="1"/>
          <p:nvPr/>
        </p:nvSpPr>
        <p:spPr>
          <a:xfrm>
            <a:off x="6554045" y="350581"/>
            <a:ext cx="3800750" cy="584775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3200">
                <a:solidFill>
                  <a:schemeClr val="bg1"/>
                </a:solidFill>
                <a:ea typeface="Calibri"/>
                <a:cs typeface="Calibri"/>
              </a:rPr>
              <a:t>Student Work Sample</a:t>
            </a:r>
          </a:p>
        </p:txBody>
      </p:sp>
    </p:spTree>
    <p:extLst>
      <p:ext uri="{BB962C8B-B14F-4D97-AF65-F5344CB8AC3E}">
        <p14:creationId xmlns:p14="http://schemas.microsoft.com/office/powerpoint/2010/main" val="10058281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2DB8B0-1DAF-0112-DADC-B7D456A5F1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29FB40-A761-52B6-3681-F8C23FEE1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Work Sans Light Roman"/>
              </a:rPr>
              <a:t>Student Feedback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8882CD-CC3C-FF3B-E9ED-E61F2ABD02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8736"/>
            <a:ext cx="5379929" cy="2838466"/>
          </a:xfrm>
        </p:spPr>
        <p:txBody>
          <a:bodyPr vert="horz" lIns="0" tIns="45720" rIns="0" bIns="45720" rtlCol="0" anchor="t">
            <a:normAutofit/>
          </a:bodyPr>
          <a:lstStyle/>
          <a:p>
            <a:pPr marL="0" indent="0">
              <a:buNone/>
            </a:pPr>
            <a:r>
              <a:rPr lang="en-US">
                <a:latin typeface="Work Sans"/>
              </a:rPr>
              <a:t>In their own words …</a:t>
            </a:r>
          </a:p>
          <a:p>
            <a:pPr marL="0" indent="0">
              <a:buNone/>
            </a:pPr>
            <a:endParaRPr lang="en-US">
              <a:latin typeface="Work Sans"/>
            </a:endParaRPr>
          </a:p>
          <a:p>
            <a:r>
              <a:rPr lang="en-US">
                <a:latin typeface="Work Sans"/>
              </a:rPr>
              <a:t>"I talked about it in a job interview"</a:t>
            </a:r>
            <a:endParaRPr lang="en-US"/>
          </a:p>
          <a:p>
            <a:r>
              <a:rPr lang="en-US">
                <a:latin typeface="Work Sans"/>
              </a:rPr>
              <a:t>"MindTap was great practice"</a:t>
            </a:r>
          </a:p>
          <a:p>
            <a:r>
              <a:rPr lang="en-US">
                <a:latin typeface="Work Sans"/>
              </a:rPr>
              <a:t>"Creating the Cookbook DB was straightforward"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0280E3-7F71-8AAD-0D7D-D3E8CB37E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62720" y="6240385"/>
            <a:ext cx="2743200" cy="365125"/>
          </a:xfrm>
        </p:spPr>
        <p:txBody>
          <a:bodyPr/>
          <a:lstStyle/>
          <a:p>
            <a:fld id="{B879B986-D9E4-6F4B-890D-E2B2D3A035C2}" type="slidenum">
              <a:rPr lang="en-US" smtClean="0"/>
              <a:pPr/>
              <a:t>31</a:t>
            </a:fld>
            <a:endParaRPr lang="en-US"/>
          </a:p>
        </p:txBody>
      </p:sp>
      <p:pic>
        <p:nvPicPr>
          <p:cNvPr id="6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D13EF89F-2AED-988B-97BA-1CEE1923A3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9193" y="446490"/>
            <a:ext cx="3822600" cy="5187095"/>
          </a:xfrm>
          <a:prstGeom prst="rect">
            <a:avLst/>
          </a:prstGeom>
          <a:ln>
            <a:solidFill>
              <a:srgbClr val="4472C4"/>
            </a:solidFill>
          </a:ln>
        </p:spPr>
      </p:pic>
      <p:pic>
        <p:nvPicPr>
          <p:cNvPr id="8" name="Picture 7" descr="A cover of a book&#10;&#10;AI-generated content may be incorrect.">
            <a:extLst>
              <a:ext uri="{FF2B5EF4-FFF2-40B4-BE49-F238E27FC236}">
                <a16:creationId xmlns:a16="http://schemas.microsoft.com/office/drawing/2014/main" id="{21CDE3CA-B7E5-6DAE-E2CB-C88451D155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0948" y="223380"/>
            <a:ext cx="1203935" cy="14834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3634321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Power BI - Microsoft Logo PNG Vector (SVG) Free Download">
            <a:extLst>
              <a:ext uri="{FF2B5EF4-FFF2-40B4-BE49-F238E27FC236}">
                <a16:creationId xmlns:a16="http://schemas.microsoft.com/office/drawing/2014/main" id="{ABDBA326-5980-3910-292F-4CEBD0AE9E5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1" t="22490" r="367" b="28367"/>
          <a:stretch>
            <a:fillRect/>
          </a:stretch>
        </p:blipFill>
        <p:spPr>
          <a:xfrm>
            <a:off x="4556312" y="1485900"/>
            <a:ext cx="2732006" cy="134809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5C457D7-26DA-987B-5F95-CCADC700D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3876" y="622860"/>
            <a:ext cx="6464904" cy="1346439"/>
          </a:xfrm>
        </p:spPr>
        <p:txBody>
          <a:bodyPr>
            <a:normAutofit/>
          </a:bodyPr>
          <a:lstStyle/>
          <a:p>
            <a:r>
              <a:rPr lang="en-GB" b="1" dirty="0">
                <a:latin typeface="Work Sans Light Roman"/>
              </a:rPr>
              <a:t>Field Trip: </a:t>
            </a:r>
            <a:br>
              <a:rPr lang="en-GB" b="1" dirty="0">
                <a:latin typeface="Work Sans Light Roman"/>
              </a:rPr>
            </a:br>
            <a:r>
              <a:rPr lang="en-GB" dirty="0">
                <a:latin typeface="Work Sans Light Roman"/>
              </a:rPr>
              <a:t>NTN Bearing Canada </a:t>
            </a:r>
            <a:endParaRPr lang="en-GB" dirty="0"/>
          </a:p>
        </p:txBody>
      </p:sp>
      <p:pic>
        <p:nvPicPr>
          <p:cNvPr id="5" name="Content Placeholder 4" descr="A collage of a group of people&#10;&#10;AI-generated content may be incorrect.">
            <a:extLst>
              <a:ext uri="{FF2B5EF4-FFF2-40B4-BE49-F238E27FC236}">
                <a16:creationId xmlns:a16="http://schemas.microsoft.com/office/drawing/2014/main" id="{ADED4891-AD72-5351-FEE0-F8CC555254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563874" y="366743"/>
            <a:ext cx="4248450" cy="5182250"/>
          </a:xfrm>
          <a:prstGeom prst="rect">
            <a:avLst/>
          </a:prstGeom>
          <a:ln>
            <a:solidFill>
              <a:srgbClr val="4472C4"/>
            </a:solidFill>
          </a:ln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D0D392-61A9-3CA4-7B37-9D7060491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spc="60">
                <a:latin typeface="Work Sans" pitchFamily="2" charset="77"/>
              </a:rPr>
              <a:t>#CCE2025  </a:t>
            </a:r>
            <a:r>
              <a:rPr lang="en-US" sz="1600" b="0" spc="60">
                <a:latin typeface="Work Sans" pitchFamily="2" charset="77"/>
              </a:rPr>
              <a:t>|  </a:t>
            </a:r>
            <a:fld id="{B879B986-D9E4-6F4B-890D-E2B2D3A035C2}" type="slidenum">
              <a:rPr lang="en-US" smtClean="0"/>
              <a:pPr/>
              <a:t>32</a:t>
            </a:fld>
            <a:endParaRPr lang="en-US"/>
          </a:p>
        </p:txBody>
      </p:sp>
      <p:pic>
        <p:nvPicPr>
          <p:cNvPr id="10" name="Picture 9" descr="A city skyline with a body of water&#10;&#10;AI-generated content may be incorrect.">
            <a:extLst>
              <a:ext uri="{FF2B5EF4-FFF2-40B4-BE49-F238E27FC236}">
                <a16:creationId xmlns:a16="http://schemas.microsoft.com/office/drawing/2014/main" id="{F11CA2EF-1AB2-AA7D-DEF2-CCEBF23205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321" y="2828365"/>
            <a:ext cx="6299947" cy="2714066"/>
          </a:xfrm>
          <a:prstGeom prst="rect">
            <a:avLst/>
          </a:prstGeom>
          <a:ln>
            <a:solidFill>
              <a:srgbClr val="4472C4"/>
            </a:solidFill>
          </a:ln>
        </p:spPr>
      </p:pic>
    </p:spTree>
    <p:extLst>
      <p:ext uri="{BB962C8B-B14F-4D97-AF65-F5344CB8AC3E}">
        <p14:creationId xmlns:p14="http://schemas.microsoft.com/office/powerpoint/2010/main" val="101937848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7BD9AA-486F-6C65-DE55-5ABE04E9BD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0A3402-BD38-C0E0-3667-B2166FF16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5652" y="2203059"/>
            <a:ext cx="4398724" cy="2191946"/>
          </a:xfrm>
        </p:spPr>
        <p:txBody>
          <a:bodyPr>
            <a:normAutofit fontScale="90000"/>
          </a:bodyPr>
          <a:lstStyle/>
          <a:p>
            <a:r>
              <a:rPr lang="en-US" sz="8000">
                <a:latin typeface="Work Sans Light Roman"/>
              </a:rPr>
              <a:t>NEXT STEPS</a:t>
            </a:r>
            <a:endParaRPr lang="en-US" sz="80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4576D6-30D3-C4BD-D8FD-AA98331CF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62720" y="6240385"/>
            <a:ext cx="2743200" cy="365125"/>
          </a:xfrm>
        </p:spPr>
        <p:txBody>
          <a:bodyPr/>
          <a:lstStyle/>
          <a:p>
            <a:fld id="{B879B986-D9E4-6F4B-890D-E2B2D3A035C2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6A323EF-4459-C69D-4E33-A4DD0713DFF1}"/>
              </a:ext>
            </a:extLst>
          </p:cNvPr>
          <p:cNvSpPr txBox="1">
            <a:spLocks/>
          </p:cNvSpPr>
          <p:nvPr/>
        </p:nvSpPr>
        <p:spPr>
          <a:xfrm>
            <a:off x="6140885" y="2202275"/>
            <a:ext cx="5828778" cy="2682548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Work Sans Light Roman" pitchFamily="2" charset="77"/>
                <a:ea typeface="+mj-ea"/>
                <a:cs typeface="+mj-cs"/>
              </a:defRPr>
            </a:lvl1pPr>
          </a:lstStyle>
          <a:p>
            <a:pPr marL="742950" indent="-742950">
              <a:buAutoNum type="arabicPeriod"/>
            </a:pPr>
            <a:r>
              <a:rPr lang="en-US" b="1" dirty="0">
                <a:latin typeface="Work Sans Light Roman"/>
              </a:rPr>
              <a:t>The "Why"?</a:t>
            </a:r>
            <a:endParaRPr lang="en-US" b="1"/>
          </a:p>
          <a:p>
            <a:pPr marL="742950" indent="-742950">
              <a:buAutoNum type="arabicPeriod"/>
            </a:pPr>
            <a:r>
              <a:rPr lang="en-US" dirty="0">
                <a:latin typeface="Work Sans Light Roman"/>
              </a:rPr>
              <a:t>Notebook</a:t>
            </a:r>
          </a:p>
          <a:p>
            <a:pPr marL="742950" indent="-742950">
              <a:buAutoNum type="arabicPeriod"/>
            </a:pPr>
            <a:r>
              <a:rPr lang="en-US" dirty="0">
                <a:latin typeface="Work Sans Light Roman"/>
              </a:rPr>
              <a:t>Cookbook DB Coach</a:t>
            </a:r>
          </a:p>
          <a:p>
            <a:pPr marL="742950" indent="-742950">
              <a:buAutoNum type="arabicPeriod"/>
            </a:pPr>
            <a:r>
              <a:rPr lang="en-US" dirty="0">
                <a:latin typeface="Work Sans Light Roman"/>
              </a:rPr>
              <a:t>Bongo</a:t>
            </a:r>
          </a:p>
        </p:txBody>
      </p:sp>
    </p:spTree>
    <p:extLst>
      <p:ext uri="{BB962C8B-B14F-4D97-AF65-F5344CB8AC3E}">
        <p14:creationId xmlns:p14="http://schemas.microsoft.com/office/powerpoint/2010/main" val="406013237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B26A44-61D2-08C2-CE71-B0A1967C22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403E6-8621-FD9F-119B-086B635EE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398724" cy="1346439"/>
          </a:xfrm>
        </p:spPr>
        <p:txBody>
          <a:bodyPr/>
          <a:lstStyle/>
          <a:p>
            <a:r>
              <a:rPr lang="en-US">
                <a:latin typeface="Work Sans Light Roman"/>
              </a:rPr>
              <a:t>The "Why"?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120C33-3A1E-CACB-E2C4-70F7002E9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62720" y="6240385"/>
            <a:ext cx="2743200" cy="365125"/>
          </a:xfrm>
        </p:spPr>
        <p:txBody>
          <a:bodyPr/>
          <a:lstStyle/>
          <a:p>
            <a:fld id="{B879B986-D9E4-6F4B-890D-E2B2D3A035C2}" type="slidenum">
              <a:rPr lang="en-US" smtClean="0"/>
              <a:pPr/>
              <a:t>34</a:t>
            </a:fld>
            <a:endParaRPr lang="en-US"/>
          </a:p>
        </p:txBody>
      </p:sp>
      <p:pic>
        <p:nvPicPr>
          <p:cNvPr id="5" name="Content Placeholder 4" descr="A cover of a book&#10;&#10;AI-generated content may be incorrect.">
            <a:extLst>
              <a:ext uri="{FF2B5EF4-FFF2-40B4-BE49-F238E27FC236}">
                <a16:creationId xmlns:a16="http://schemas.microsoft.com/office/drawing/2014/main" id="{8B233CCC-2B2A-AC66-B926-EC72DF9910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857248" y="2628888"/>
            <a:ext cx="2341674" cy="30641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 descr="A cover of a book&#10;&#10;AI-generated content may be incorrect.">
            <a:extLst>
              <a:ext uri="{FF2B5EF4-FFF2-40B4-BE49-F238E27FC236}">
                <a16:creationId xmlns:a16="http://schemas.microsoft.com/office/drawing/2014/main" id="{98392384-CB3A-C138-F744-8BA0C54808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2674" y="2624201"/>
            <a:ext cx="2362592" cy="30491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F581DA7C-9110-D3BC-D598-10CB644B7295}"/>
              </a:ext>
            </a:extLst>
          </p:cNvPr>
          <p:cNvSpPr txBox="1">
            <a:spLocks/>
          </p:cNvSpPr>
          <p:nvPr/>
        </p:nvSpPr>
        <p:spPr>
          <a:xfrm>
            <a:off x="8380953" y="2062399"/>
            <a:ext cx="1987464" cy="709702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tx1"/>
            </a:solidFill>
          </a:ln>
        </p:spPr>
        <p:txBody>
          <a:bodyPr vert="horz" lIns="0" tIns="45720" rIns="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Work Sans Light Roman" pitchFamily="2" charset="77"/>
                <a:ea typeface="+mj-ea"/>
                <a:cs typeface="+mj-cs"/>
              </a:defRPr>
            </a:lvl1pPr>
          </a:lstStyle>
          <a:p>
            <a:pPr algn="ctr"/>
            <a:r>
              <a:rPr lang="en-US" sz="2400">
                <a:latin typeface="Work Sans Light Roman"/>
              </a:rPr>
              <a:t>How-to</a:t>
            </a:r>
            <a:endParaRPr lang="en-US" sz="2400"/>
          </a:p>
        </p:txBody>
      </p:sp>
      <p:pic>
        <p:nvPicPr>
          <p:cNvPr id="33" name="Picture 32" descr="Stack of Books - isolated (Provided by Getty Images)">
            <a:extLst>
              <a:ext uri="{FF2B5EF4-FFF2-40B4-BE49-F238E27FC236}">
                <a16:creationId xmlns:a16="http://schemas.microsoft.com/office/drawing/2014/main" id="{4F4CFA41-E576-08BE-AD4C-249219E8FF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4068" y="2620027"/>
            <a:ext cx="2733754" cy="3058439"/>
          </a:xfrm>
          <a:prstGeom prst="rect">
            <a:avLst/>
          </a:prstGeom>
          <a:ln>
            <a:solidFill>
              <a:srgbClr val="4472C4"/>
            </a:solidFill>
          </a:ln>
          <a:effectLst>
            <a:outerShdw blurRad="38100" dir="17700000">
              <a:srgbClr val="282F7C">
                <a:alpha val="75000"/>
              </a:srgbClr>
            </a:outerShdw>
          </a:effectLst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76265EFA-3178-0FFC-9E8D-59BF1E85C990}"/>
              </a:ext>
            </a:extLst>
          </p:cNvPr>
          <p:cNvSpPr txBox="1">
            <a:spLocks/>
          </p:cNvSpPr>
          <p:nvPr/>
        </p:nvSpPr>
        <p:spPr>
          <a:xfrm>
            <a:off x="5040679" y="2062398"/>
            <a:ext cx="1977025" cy="709702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tx1"/>
            </a:solidFill>
          </a:ln>
        </p:spPr>
        <p:txBody>
          <a:bodyPr vert="horz" lIns="0" tIns="45720" rIns="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Work Sans Light Roman" pitchFamily="2" charset="77"/>
                <a:ea typeface="+mj-ea"/>
                <a:cs typeface="+mj-cs"/>
              </a:defRPr>
            </a:lvl1pPr>
          </a:lstStyle>
          <a:p>
            <a:pPr algn="ctr"/>
            <a:r>
              <a:rPr lang="en-US" sz="2400">
                <a:latin typeface="Work Sans Light Roman"/>
              </a:rPr>
              <a:t>What-to</a:t>
            </a:r>
            <a:endParaRPr lang="en-US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201E95D6-3AD1-AE4B-8392-AEAF7F93C67C}"/>
              </a:ext>
            </a:extLst>
          </p:cNvPr>
          <p:cNvSpPr txBox="1">
            <a:spLocks/>
          </p:cNvSpPr>
          <p:nvPr/>
        </p:nvSpPr>
        <p:spPr>
          <a:xfrm>
            <a:off x="1773474" y="2062397"/>
            <a:ext cx="1977025" cy="709702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tx1"/>
            </a:solidFill>
          </a:ln>
        </p:spPr>
        <p:txBody>
          <a:bodyPr vert="horz" lIns="0" tIns="45720" rIns="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Work Sans Light Roman" pitchFamily="2" charset="77"/>
                <a:ea typeface="+mj-ea"/>
                <a:cs typeface="+mj-cs"/>
              </a:defRPr>
            </a:lvl1pPr>
          </a:lstStyle>
          <a:p>
            <a:pPr algn="ctr"/>
            <a:r>
              <a:rPr lang="en-US" sz="2400">
                <a:latin typeface="Work Sans Light Roman"/>
              </a:rPr>
              <a:t>WHY?</a:t>
            </a:r>
            <a:endParaRPr lang="en-US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BB987018-7364-ABAC-E842-00A3B4E6DEB8}"/>
              </a:ext>
            </a:extLst>
          </p:cNvPr>
          <p:cNvSpPr/>
          <p:nvPr/>
        </p:nvSpPr>
        <p:spPr>
          <a:xfrm>
            <a:off x="1005678" y="1826962"/>
            <a:ext cx="3460757" cy="3974126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222224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4C0019-5B94-B520-8024-152CA0D932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E70D61-2035-A76A-52D4-E782F6CCFB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Work Sans Light Roman"/>
              </a:rPr>
              <a:t>A Third Layer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0A474C-A0B9-C99C-1291-2BF71C024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62720" y="6240385"/>
            <a:ext cx="2743200" cy="365125"/>
          </a:xfrm>
        </p:spPr>
        <p:txBody>
          <a:bodyPr/>
          <a:lstStyle/>
          <a:p>
            <a:fld id="{B879B986-D9E4-6F4B-890D-E2B2D3A035C2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501288B-0EAF-D058-ABAC-96E472D958B5}"/>
              </a:ext>
            </a:extLst>
          </p:cNvPr>
          <p:cNvSpPr/>
          <p:nvPr/>
        </p:nvSpPr>
        <p:spPr>
          <a:xfrm>
            <a:off x="4805974" y="2279987"/>
            <a:ext cx="2813820" cy="2807821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>
              <a:ea typeface="Calibri"/>
              <a:cs typeface="Calibri"/>
            </a:endParaRPr>
          </a:p>
          <a:p>
            <a:pPr algn="ctr"/>
            <a:endParaRPr lang="en-GB">
              <a:ea typeface="Calibri"/>
              <a:cs typeface="Calibri"/>
            </a:endParaRPr>
          </a:p>
          <a:p>
            <a:pPr algn="ctr"/>
            <a:endParaRPr lang="en-GB">
              <a:ea typeface="Calibri"/>
              <a:cs typeface="Calibri"/>
            </a:endParaRPr>
          </a:p>
          <a:p>
            <a:pPr algn="ctr"/>
            <a:endParaRPr lang="en-GB">
              <a:ea typeface="Calibri"/>
              <a:cs typeface="Calibri"/>
            </a:endParaRPr>
          </a:p>
          <a:p>
            <a:pPr algn="ctr"/>
            <a:endParaRPr lang="en-GB">
              <a:ea typeface="Calibri"/>
              <a:cs typeface="Calibri"/>
            </a:endParaRPr>
          </a:p>
          <a:p>
            <a:pPr algn="ctr"/>
            <a:endParaRPr lang="en-GB">
              <a:ea typeface="Calibri"/>
              <a:cs typeface="Calibri"/>
            </a:endParaRPr>
          </a:p>
          <a:p>
            <a:pPr algn="ctr"/>
            <a:endParaRPr lang="en-GB">
              <a:ea typeface="Calibri"/>
              <a:cs typeface="Calibri"/>
            </a:endParaRPr>
          </a:p>
          <a:p>
            <a:pPr algn="ctr"/>
            <a:endParaRPr lang="en-GB">
              <a:ea typeface="Calibri"/>
              <a:cs typeface="Calibri"/>
            </a:endParaRPr>
          </a:p>
          <a:p>
            <a:pPr algn="ctr"/>
            <a:endParaRPr lang="en-GB">
              <a:ea typeface="Calibri"/>
              <a:cs typeface="Calibri"/>
            </a:endParaRPr>
          </a:p>
          <a:p>
            <a:pPr algn="ctr"/>
            <a:endParaRPr lang="en-GB">
              <a:ea typeface="Calibri"/>
              <a:cs typeface="Calibri"/>
            </a:endParaRPr>
          </a:p>
          <a:p>
            <a:pPr algn="ctr"/>
            <a:endParaRPr lang="en-GB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08875B6A-A06A-1F67-A6EC-F463C6C777B7}"/>
              </a:ext>
            </a:extLst>
          </p:cNvPr>
          <p:cNvSpPr/>
          <p:nvPr/>
        </p:nvSpPr>
        <p:spPr>
          <a:xfrm>
            <a:off x="5296577" y="2822783"/>
            <a:ext cx="1790861" cy="1784862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>
              <a:ea typeface="Calibri"/>
              <a:cs typeface="Calibri"/>
            </a:endParaRPr>
          </a:p>
          <a:p>
            <a:pPr algn="ctr"/>
            <a:endParaRPr lang="en-GB">
              <a:ea typeface="Calibri"/>
              <a:cs typeface="Calibri"/>
            </a:endParaRPr>
          </a:p>
          <a:p>
            <a:pPr algn="ctr"/>
            <a:endParaRPr lang="en-GB">
              <a:ea typeface="Calibri"/>
              <a:cs typeface="Calibri"/>
            </a:endParaRPr>
          </a:p>
          <a:p>
            <a:pPr algn="ctr"/>
            <a:endParaRPr lang="en-GB">
              <a:ea typeface="Calibri"/>
              <a:cs typeface="Calibri"/>
            </a:endParaRPr>
          </a:p>
          <a:p>
            <a:pPr algn="ctr"/>
            <a:endParaRPr lang="en-GB">
              <a:ea typeface="Calibri"/>
              <a:cs typeface="Calibri"/>
            </a:endParaRPr>
          </a:p>
          <a:p>
            <a:pPr algn="ctr"/>
            <a:endParaRPr lang="en-GB">
              <a:ea typeface="Calibri"/>
              <a:cs typeface="Calibri"/>
            </a:endParaRPr>
          </a:p>
          <a:p>
            <a:pPr algn="ctr"/>
            <a:endParaRPr lang="en-GB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93EF4E8-9391-A9CA-7A05-85E3C01E49B5}"/>
              </a:ext>
            </a:extLst>
          </p:cNvPr>
          <p:cNvSpPr/>
          <p:nvPr/>
        </p:nvSpPr>
        <p:spPr>
          <a:xfrm>
            <a:off x="5766304" y="3376017"/>
            <a:ext cx="914038" cy="793218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>
              <a:ea typeface="Calibri"/>
              <a:cs typeface="Calibri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15AF63-BBF7-32F5-57C7-F9CEB70CA0EB}"/>
              </a:ext>
            </a:extLst>
          </p:cNvPr>
          <p:cNvSpPr txBox="1"/>
          <p:nvPr/>
        </p:nvSpPr>
        <p:spPr>
          <a:xfrm>
            <a:off x="5890356" y="3591879"/>
            <a:ext cx="71815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GB">
                <a:ea typeface="Calibri"/>
                <a:cs typeface="Calibri"/>
              </a:rPr>
              <a:t>HOW</a:t>
            </a:r>
            <a:endParaRPr lang="en-GB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FAB7843-4317-36AD-0445-05178EA01066}"/>
              </a:ext>
            </a:extLst>
          </p:cNvPr>
          <p:cNvSpPr txBox="1"/>
          <p:nvPr/>
        </p:nvSpPr>
        <p:spPr>
          <a:xfrm>
            <a:off x="5796409" y="3007331"/>
            <a:ext cx="91648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GB">
                <a:ea typeface="Calibri"/>
                <a:cs typeface="Calibri"/>
              </a:rPr>
              <a:t>WHAT</a:t>
            </a:r>
            <a:endParaRPr lang="en-GB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CF3733A-E375-682A-7760-B11DA0D1A066}"/>
              </a:ext>
            </a:extLst>
          </p:cNvPr>
          <p:cNvSpPr txBox="1"/>
          <p:nvPr/>
        </p:nvSpPr>
        <p:spPr>
          <a:xfrm>
            <a:off x="5869478" y="2433222"/>
            <a:ext cx="71815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GB">
                <a:solidFill>
                  <a:schemeClr val="bg1"/>
                </a:solidFill>
                <a:ea typeface="Calibri"/>
                <a:cs typeface="Calibri"/>
              </a:rPr>
              <a:t>WHY</a:t>
            </a:r>
            <a:endParaRPr lang="en-US">
              <a:solidFill>
                <a:schemeClr val="bg1"/>
              </a:solidFill>
              <a:ea typeface="Calibri"/>
              <a:cs typeface="Calibri"/>
            </a:endParaRPr>
          </a:p>
        </p:txBody>
      </p:sp>
      <p:pic>
        <p:nvPicPr>
          <p:cNvPr id="5" name="Content Placeholder 4" descr="A cover of a book&#10;&#10;AI-generated content may be incorrect.">
            <a:extLst>
              <a:ext uri="{FF2B5EF4-FFF2-40B4-BE49-F238E27FC236}">
                <a16:creationId xmlns:a16="http://schemas.microsoft.com/office/drawing/2014/main" id="{7E9E0412-716F-BDAC-BF3C-B6896FDEC9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441767" y="2326176"/>
            <a:ext cx="1089073" cy="14566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 descr="A cover of a book&#10;&#10;AI-generated content may be incorrect.">
            <a:extLst>
              <a:ext uri="{FF2B5EF4-FFF2-40B4-BE49-F238E27FC236}">
                <a16:creationId xmlns:a16="http://schemas.microsoft.com/office/drawing/2014/main" id="{DF510505-D2B4-4CA3-4341-F881083B94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36921" y="4116886"/>
            <a:ext cx="1099552" cy="14416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114E2900-25C2-BA90-2235-B3EF303770E4}"/>
              </a:ext>
            </a:extLst>
          </p:cNvPr>
          <p:cNvSpPr txBox="1">
            <a:spLocks/>
          </p:cNvSpPr>
          <p:nvPr/>
        </p:nvSpPr>
        <p:spPr>
          <a:xfrm>
            <a:off x="9842325" y="2843508"/>
            <a:ext cx="901875" cy="406989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tx1"/>
            </a:solidFill>
          </a:ln>
        </p:spPr>
        <p:txBody>
          <a:bodyPr vert="horz" lIns="0" tIns="45720" rIns="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Work Sans Light Roman" pitchFamily="2" charset="77"/>
                <a:ea typeface="+mj-ea"/>
                <a:cs typeface="+mj-cs"/>
              </a:defRPr>
            </a:lvl1pPr>
          </a:lstStyle>
          <a:p>
            <a:pPr algn="ctr"/>
            <a:r>
              <a:rPr lang="en-US" sz="1400">
                <a:latin typeface="Work Sans Light Roman"/>
              </a:rPr>
              <a:t>What-to</a:t>
            </a:r>
            <a:endParaRPr lang="en-US" sz="140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EA535D16-F21F-38C2-033B-782AD410D462}"/>
              </a:ext>
            </a:extLst>
          </p:cNvPr>
          <p:cNvSpPr txBox="1">
            <a:spLocks/>
          </p:cNvSpPr>
          <p:nvPr/>
        </p:nvSpPr>
        <p:spPr>
          <a:xfrm>
            <a:off x="9842324" y="4684196"/>
            <a:ext cx="901875" cy="406990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tx1"/>
            </a:solidFill>
          </a:ln>
        </p:spPr>
        <p:txBody>
          <a:bodyPr vert="horz" lIns="0" tIns="45720" rIns="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Work Sans Light Roman" pitchFamily="2" charset="77"/>
                <a:ea typeface="+mj-ea"/>
                <a:cs typeface="+mj-cs"/>
              </a:defRPr>
            </a:lvl1pPr>
          </a:lstStyle>
          <a:p>
            <a:pPr algn="ctr"/>
            <a:r>
              <a:rPr lang="en-US" sz="1400">
                <a:latin typeface="Work Sans Light Roman"/>
              </a:rPr>
              <a:t>How-to</a:t>
            </a:r>
            <a:endParaRPr lang="en-US" sz="1400"/>
          </a:p>
        </p:txBody>
      </p:sp>
      <p:pic>
        <p:nvPicPr>
          <p:cNvPr id="33" name="Picture 32" descr="Stack of Books - isolated (Provided by Getty Images)">
            <a:extLst>
              <a:ext uri="{FF2B5EF4-FFF2-40B4-BE49-F238E27FC236}">
                <a16:creationId xmlns:a16="http://schemas.microsoft.com/office/drawing/2014/main" id="{07C280A3-B53A-1A1A-EA16-CF84AE6FFE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02370" y="699369"/>
            <a:ext cx="1188878" cy="1315234"/>
          </a:xfrm>
          <a:prstGeom prst="rect">
            <a:avLst/>
          </a:prstGeom>
          <a:ln>
            <a:solidFill>
              <a:srgbClr val="4472C4"/>
            </a:solidFill>
          </a:ln>
          <a:effectLst>
            <a:outerShdw blurRad="38100" dir="17700000">
              <a:srgbClr val="282F7C">
                <a:alpha val="75000"/>
              </a:srgbClr>
            </a:outerShdw>
          </a:effectLst>
        </p:spPr>
      </p:pic>
      <p:sp>
        <p:nvSpPr>
          <p:cNvPr id="30" name="Title 1">
            <a:extLst>
              <a:ext uri="{FF2B5EF4-FFF2-40B4-BE49-F238E27FC236}">
                <a16:creationId xmlns:a16="http://schemas.microsoft.com/office/drawing/2014/main" id="{9DE4654A-8F89-5654-29B5-EC778A733435}"/>
              </a:ext>
            </a:extLst>
          </p:cNvPr>
          <p:cNvSpPr txBox="1">
            <a:spLocks/>
          </p:cNvSpPr>
          <p:nvPr/>
        </p:nvSpPr>
        <p:spPr>
          <a:xfrm>
            <a:off x="9842325" y="1227332"/>
            <a:ext cx="901875" cy="365235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tx1"/>
            </a:solidFill>
          </a:ln>
        </p:spPr>
        <p:txBody>
          <a:bodyPr vert="horz" lIns="0" tIns="45720" rIns="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Work Sans Light Roman" pitchFamily="2" charset="77"/>
                <a:ea typeface="+mj-ea"/>
                <a:cs typeface="+mj-cs"/>
              </a:defRPr>
            </a:lvl1pPr>
          </a:lstStyle>
          <a:p>
            <a:pPr algn="ctr"/>
            <a:r>
              <a:rPr lang="en-US" sz="1400">
                <a:latin typeface="Work Sans Light Roman"/>
              </a:rPr>
              <a:t>Why?</a:t>
            </a:r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CEE5214-0557-A5AD-65AF-235E6CCD4B40}"/>
              </a:ext>
            </a:extLst>
          </p:cNvPr>
          <p:cNvSpPr txBox="1"/>
          <p:nvPr/>
        </p:nvSpPr>
        <p:spPr>
          <a:xfrm>
            <a:off x="112795" y="5379941"/>
            <a:ext cx="444437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>
                <a:solidFill>
                  <a:srgbClr val="FF0000"/>
                </a:solidFill>
                <a:ea typeface="Calibri"/>
                <a:cs typeface="Calibri"/>
              </a:rPr>
              <a:t>Breadth Elective: Thinking in Systems </a:t>
            </a:r>
          </a:p>
        </p:txBody>
      </p:sp>
    </p:spTree>
    <p:extLst>
      <p:ext uri="{BB962C8B-B14F-4D97-AF65-F5344CB8AC3E}">
        <p14:creationId xmlns:p14="http://schemas.microsoft.com/office/powerpoint/2010/main" val="16081138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C0DCE2-B49D-4CBA-08DF-3DFF6FD7C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1EA92-5859-095C-115D-78BE3BEE1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Work Sans Light Roman"/>
              </a:rPr>
              <a:t>The Three Layers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8210ED-18CB-966C-2627-32C5407CA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62720" y="6240385"/>
            <a:ext cx="2743200" cy="365125"/>
          </a:xfrm>
        </p:spPr>
        <p:txBody>
          <a:bodyPr/>
          <a:lstStyle/>
          <a:p>
            <a:fld id="{B879B986-D9E4-6F4B-890D-E2B2D3A035C2}" type="slidenum">
              <a:rPr lang="en-US" smtClean="0"/>
              <a:pPr/>
              <a:t>36</a:t>
            </a:fld>
            <a:endParaRPr lang="en-US"/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D36FA289-B0BC-238F-7025-1D6DBEA22CCE}"/>
              </a:ext>
            </a:extLst>
          </p:cNvPr>
          <p:cNvGraphicFramePr>
            <a:graphicFrameLocks noGrp="1"/>
          </p:cNvGraphicFramePr>
          <p:nvPr/>
        </p:nvGraphicFramePr>
        <p:xfrm>
          <a:off x="983175" y="2118832"/>
          <a:ext cx="6739419" cy="31294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3255">
                  <a:extLst>
                    <a:ext uri="{9D8B030D-6E8A-4147-A177-3AD203B41FA5}">
                      <a16:colId xmlns:a16="http://schemas.microsoft.com/office/drawing/2014/main" val="1839123737"/>
                    </a:ext>
                  </a:extLst>
                </a:gridCol>
                <a:gridCol w="1614900">
                  <a:extLst>
                    <a:ext uri="{9D8B030D-6E8A-4147-A177-3AD203B41FA5}">
                      <a16:colId xmlns:a16="http://schemas.microsoft.com/office/drawing/2014/main" val="1349676344"/>
                    </a:ext>
                  </a:extLst>
                </a:gridCol>
                <a:gridCol w="4051264">
                  <a:extLst>
                    <a:ext uri="{9D8B030D-6E8A-4147-A177-3AD203B41FA5}">
                      <a16:colId xmlns:a16="http://schemas.microsoft.com/office/drawing/2014/main" val="2045688905"/>
                    </a:ext>
                  </a:extLst>
                </a:gridCol>
              </a:tblGrid>
              <a:tr h="1159473">
                <a:tc>
                  <a:txBody>
                    <a:bodyPr/>
                    <a:lstStyle/>
                    <a:p>
                      <a:r>
                        <a:rPr lang="en-GB" sz="2000"/>
                        <a:t>WHY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2000" b="0" i="0" u="none" strike="noStrike" noProof="0">
                          <a:latin typeface="Calibri"/>
                        </a:rPr>
                        <a:t>Systems Thinking</a:t>
                      </a:r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2000" b="0" i="0" u="none" strike="noStrike" noProof="0">
                          <a:latin typeface="Calibri"/>
                        </a:rPr>
                        <a:t>Understand the broader purpose and users of the database</a:t>
                      </a:r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0956157"/>
                  </a:ext>
                </a:extLst>
              </a:tr>
              <a:tr h="810506">
                <a:tc>
                  <a:txBody>
                    <a:bodyPr/>
                    <a:lstStyle/>
                    <a:p>
                      <a:r>
                        <a:rPr lang="en-GB" sz="2000"/>
                        <a:t>WHAT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2000" b="0" i="0" u="none" strike="noStrike" noProof="0">
                          <a:latin typeface="Calibri"/>
                        </a:rPr>
                        <a:t>Database Design</a:t>
                      </a:r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2000" b="0" i="0" u="none" strike="noStrike" noProof="0">
                          <a:latin typeface="Calibri"/>
                        </a:rPr>
                        <a:t>Plan tables, relationships, ERD, normalization</a:t>
                      </a:r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8425004"/>
                  </a:ext>
                </a:extLst>
              </a:tr>
              <a:tr h="1159473">
                <a:tc>
                  <a:txBody>
                    <a:bodyPr/>
                    <a:lstStyle/>
                    <a:p>
                      <a:r>
                        <a:rPr lang="en-GB" sz="2000"/>
                        <a:t>HOW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2000" b="0" i="0" u="none" strike="noStrike" noProof="0">
                          <a:latin typeface="Calibri"/>
                        </a:rPr>
                        <a:t>Microsoft Access</a:t>
                      </a:r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2000" b="0" i="0" u="none" strike="noStrike" noProof="0">
                          <a:latin typeface="Calibri"/>
                        </a:rPr>
                        <a:t>Implement the database: tables, queries, forms, and reports</a:t>
                      </a:r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6826573"/>
                  </a:ext>
                </a:extLst>
              </a:tr>
            </a:tbl>
          </a:graphicData>
        </a:graphic>
      </p:graphicFrame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69F66C3-FAF3-D17F-62B3-7D838BE8909E}"/>
              </a:ext>
            </a:extLst>
          </p:cNvPr>
          <p:cNvSpPr/>
          <p:nvPr/>
        </p:nvSpPr>
        <p:spPr>
          <a:xfrm>
            <a:off x="8365453" y="2123412"/>
            <a:ext cx="2813820" cy="2807821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>
              <a:ea typeface="Calibri"/>
              <a:cs typeface="Calibri"/>
            </a:endParaRPr>
          </a:p>
          <a:p>
            <a:pPr algn="ctr"/>
            <a:endParaRPr lang="en-GB">
              <a:ea typeface="Calibri"/>
              <a:cs typeface="Calibri"/>
            </a:endParaRPr>
          </a:p>
          <a:p>
            <a:pPr algn="ctr"/>
            <a:endParaRPr lang="en-GB">
              <a:ea typeface="Calibri"/>
              <a:cs typeface="Calibri"/>
            </a:endParaRPr>
          </a:p>
          <a:p>
            <a:pPr algn="ctr"/>
            <a:endParaRPr lang="en-GB">
              <a:ea typeface="Calibri"/>
              <a:cs typeface="Calibri"/>
            </a:endParaRPr>
          </a:p>
          <a:p>
            <a:pPr algn="ctr"/>
            <a:endParaRPr lang="en-GB">
              <a:ea typeface="Calibri"/>
              <a:cs typeface="Calibri"/>
            </a:endParaRPr>
          </a:p>
          <a:p>
            <a:pPr algn="ctr"/>
            <a:endParaRPr lang="en-GB">
              <a:ea typeface="Calibri"/>
              <a:cs typeface="Calibri"/>
            </a:endParaRPr>
          </a:p>
          <a:p>
            <a:pPr algn="ctr"/>
            <a:endParaRPr lang="en-GB">
              <a:ea typeface="Calibri"/>
              <a:cs typeface="Calibri"/>
            </a:endParaRPr>
          </a:p>
          <a:p>
            <a:pPr algn="ctr"/>
            <a:endParaRPr lang="en-GB">
              <a:ea typeface="Calibri"/>
              <a:cs typeface="Calibri"/>
            </a:endParaRPr>
          </a:p>
          <a:p>
            <a:pPr algn="ctr"/>
            <a:endParaRPr lang="en-GB">
              <a:ea typeface="Calibri"/>
              <a:cs typeface="Calibri"/>
            </a:endParaRPr>
          </a:p>
          <a:p>
            <a:pPr algn="ctr"/>
            <a:endParaRPr lang="en-GB">
              <a:ea typeface="Calibri"/>
              <a:cs typeface="Calibri"/>
            </a:endParaRPr>
          </a:p>
          <a:p>
            <a:pPr algn="ctr"/>
            <a:endParaRPr lang="en-GB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9F17595-5432-6535-5221-7BC7410ED24D}"/>
              </a:ext>
            </a:extLst>
          </p:cNvPr>
          <p:cNvSpPr/>
          <p:nvPr/>
        </p:nvSpPr>
        <p:spPr>
          <a:xfrm>
            <a:off x="8856056" y="2666208"/>
            <a:ext cx="1790861" cy="1784862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>
              <a:ea typeface="Calibri"/>
              <a:cs typeface="Calibri"/>
            </a:endParaRPr>
          </a:p>
          <a:p>
            <a:pPr algn="ctr"/>
            <a:endParaRPr lang="en-GB">
              <a:ea typeface="Calibri"/>
              <a:cs typeface="Calibri"/>
            </a:endParaRPr>
          </a:p>
          <a:p>
            <a:pPr algn="ctr"/>
            <a:endParaRPr lang="en-GB">
              <a:ea typeface="Calibri"/>
              <a:cs typeface="Calibri"/>
            </a:endParaRPr>
          </a:p>
          <a:p>
            <a:pPr algn="ctr"/>
            <a:endParaRPr lang="en-GB">
              <a:ea typeface="Calibri"/>
              <a:cs typeface="Calibri"/>
            </a:endParaRPr>
          </a:p>
          <a:p>
            <a:pPr algn="ctr"/>
            <a:endParaRPr lang="en-GB">
              <a:ea typeface="Calibri"/>
              <a:cs typeface="Calibri"/>
            </a:endParaRPr>
          </a:p>
          <a:p>
            <a:pPr algn="ctr"/>
            <a:endParaRPr lang="en-GB">
              <a:ea typeface="Calibri"/>
              <a:cs typeface="Calibri"/>
            </a:endParaRPr>
          </a:p>
          <a:p>
            <a:pPr algn="ctr"/>
            <a:endParaRPr lang="en-GB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CC084E2-B563-902D-50BA-81EF0785EEA9}"/>
              </a:ext>
            </a:extLst>
          </p:cNvPr>
          <p:cNvSpPr/>
          <p:nvPr/>
        </p:nvSpPr>
        <p:spPr>
          <a:xfrm>
            <a:off x="9325783" y="3219442"/>
            <a:ext cx="914038" cy="793218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>
              <a:ea typeface="Calibri"/>
              <a:cs typeface="Calibri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1B206EE-A71F-E00B-7128-862DAAE62699}"/>
              </a:ext>
            </a:extLst>
          </p:cNvPr>
          <p:cNvSpPr txBox="1"/>
          <p:nvPr/>
        </p:nvSpPr>
        <p:spPr>
          <a:xfrm>
            <a:off x="9449835" y="3435304"/>
            <a:ext cx="71815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GB">
                <a:ea typeface="Calibri"/>
                <a:cs typeface="Calibri"/>
              </a:rPr>
              <a:t>HOW</a:t>
            </a:r>
            <a:endParaRPr lang="en-GB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06CA62B-4200-1F6E-FA59-4E485AADE8CC}"/>
              </a:ext>
            </a:extLst>
          </p:cNvPr>
          <p:cNvSpPr txBox="1"/>
          <p:nvPr/>
        </p:nvSpPr>
        <p:spPr>
          <a:xfrm>
            <a:off x="9355888" y="2850756"/>
            <a:ext cx="91648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GB">
                <a:ea typeface="Calibri"/>
                <a:cs typeface="Calibri"/>
              </a:rPr>
              <a:t>WHAT</a:t>
            </a:r>
            <a:endParaRPr lang="en-GB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EF65CE6-88B6-BB6F-2A21-7D7E2F0FC190}"/>
              </a:ext>
            </a:extLst>
          </p:cNvPr>
          <p:cNvSpPr txBox="1"/>
          <p:nvPr/>
        </p:nvSpPr>
        <p:spPr>
          <a:xfrm>
            <a:off x="9428957" y="2276647"/>
            <a:ext cx="71815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GB">
                <a:solidFill>
                  <a:schemeClr val="bg1"/>
                </a:solidFill>
                <a:ea typeface="Calibri"/>
                <a:cs typeface="Calibri"/>
              </a:rPr>
              <a:t>WHY</a:t>
            </a:r>
            <a:endParaRPr lang="en-US">
              <a:solidFill>
                <a:schemeClr val="bg1"/>
              </a:solidFill>
              <a:ea typeface="Calibri"/>
              <a:cs typeface="Calibri"/>
            </a:endParaRPr>
          </a:p>
        </p:txBody>
      </p:sp>
      <p:pic>
        <p:nvPicPr>
          <p:cNvPr id="7" name="Picture 6" descr="A hand with a prosthetic arm&#10;&#10;AI-generated content may be incorrect.">
            <a:extLst>
              <a:ext uri="{FF2B5EF4-FFF2-40B4-BE49-F238E27FC236}">
                <a16:creationId xmlns:a16="http://schemas.microsoft.com/office/drawing/2014/main" id="{960C1128-67C5-8DC0-0814-5F45187050A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119" b="12832"/>
          <a:stretch>
            <a:fillRect/>
          </a:stretch>
        </p:blipFill>
        <p:spPr>
          <a:xfrm flipH="1">
            <a:off x="7370947" y="0"/>
            <a:ext cx="3624792" cy="1993126"/>
          </a:xfrm>
          <a:prstGeom prst="rect">
            <a:avLst/>
          </a:prstGeom>
          <a:ln>
            <a:noFill/>
          </a:ln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583A2D3-3E10-683F-B7A9-7C8AC7FAD79E}"/>
              </a:ext>
            </a:extLst>
          </p:cNvPr>
          <p:cNvSpPr/>
          <p:nvPr/>
        </p:nvSpPr>
        <p:spPr>
          <a:xfrm>
            <a:off x="838666" y="1983537"/>
            <a:ext cx="6968042" cy="1322784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980786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DC152F-2D33-EC58-9C77-ED982B6C91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spc="60">
                <a:latin typeface="Work Sans" pitchFamily="2" charset="77"/>
              </a:rPr>
              <a:t>#CCE2025  </a:t>
            </a:r>
            <a:r>
              <a:rPr lang="en-US" sz="1600" b="0" spc="60">
                <a:latin typeface="Work Sans" pitchFamily="2" charset="77"/>
              </a:rPr>
              <a:t>|  </a:t>
            </a:r>
            <a:fld id="{B879B986-D9E4-6F4B-890D-E2B2D3A035C2}" type="slidenum">
              <a:rPr lang="en-US" smtClean="0"/>
              <a:pPr/>
              <a:t>37</a:t>
            </a:fld>
            <a:endParaRPr lang="en-US"/>
          </a:p>
        </p:txBody>
      </p:sp>
      <p:pic>
        <p:nvPicPr>
          <p:cNvPr id="6" name="Picture 5" descr="A man and a woman standing next to a counter full of food">
            <a:extLst>
              <a:ext uri="{FF2B5EF4-FFF2-40B4-BE49-F238E27FC236}">
                <a16:creationId xmlns:a16="http://schemas.microsoft.com/office/drawing/2014/main" id="{DB36BD48-71FA-B31D-53A6-92DE05D159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99" y="1117146"/>
            <a:ext cx="2767694" cy="4218215"/>
          </a:xfrm>
          <a:prstGeom prst="rect">
            <a:avLst/>
          </a:prstGeom>
        </p:spPr>
      </p:pic>
      <p:pic>
        <p:nvPicPr>
          <p:cNvPr id="7" name="Picture 6" descr="a woman sitting at a table with a plate of food">
            <a:extLst>
              <a:ext uri="{FF2B5EF4-FFF2-40B4-BE49-F238E27FC236}">
                <a16:creationId xmlns:a16="http://schemas.microsoft.com/office/drawing/2014/main" id="{342B539C-E011-5450-5746-5A91D9BD5D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3021" y="1118507"/>
            <a:ext cx="2921455" cy="4234543"/>
          </a:xfrm>
          <a:prstGeom prst="rect">
            <a:avLst/>
          </a:prstGeom>
        </p:spPr>
      </p:pic>
      <p:pic>
        <p:nvPicPr>
          <p:cNvPr id="8" name="Picture 7" descr="a group of people preparing food in a kitchen">
            <a:extLst>
              <a:ext uri="{FF2B5EF4-FFF2-40B4-BE49-F238E27FC236}">
                <a16:creationId xmlns:a16="http://schemas.microsoft.com/office/drawing/2014/main" id="{1D3B2664-61D5-FE66-5039-936A8139B0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73651" y="1118507"/>
            <a:ext cx="2732910" cy="4225019"/>
          </a:xfrm>
          <a:prstGeom prst="rect">
            <a:avLst/>
          </a:prstGeom>
        </p:spPr>
      </p:pic>
      <p:pic>
        <p:nvPicPr>
          <p:cNvPr id="9" name="Picture 8" descr="person holding clear glass jar with white powder">
            <a:extLst>
              <a:ext uri="{FF2B5EF4-FFF2-40B4-BE49-F238E27FC236}">
                <a16:creationId xmlns:a16="http://schemas.microsoft.com/office/drawing/2014/main" id="{5D376185-FEEC-B2D3-2E39-20EC600C80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33725" y="1114425"/>
            <a:ext cx="2944586" cy="4230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91953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77B630-F1F3-D90F-9B0F-E3684B136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hand with a prosthetic arm&#10;&#10;AI-generated content may be incorrect.">
            <a:extLst>
              <a:ext uri="{FF2B5EF4-FFF2-40B4-BE49-F238E27FC236}">
                <a16:creationId xmlns:a16="http://schemas.microsoft.com/office/drawing/2014/main" id="{27C66FBE-C309-63A5-9368-571553E434E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119" b="12832"/>
          <a:stretch>
            <a:fillRect/>
          </a:stretch>
        </p:blipFill>
        <p:spPr>
          <a:xfrm flipH="1">
            <a:off x="7370947" y="0"/>
            <a:ext cx="3624792" cy="1993126"/>
          </a:xfrm>
          <a:prstGeom prst="rect">
            <a:avLst/>
          </a:prstGeom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CBFCC29-F69F-4E3B-4156-08B8B73F2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Work Sans Light Roman"/>
              </a:rPr>
              <a:t>Systems Thinking: Examples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B61076-0DD6-5F71-9591-35A3352D8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62720" y="6240385"/>
            <a:ext cx="2743200" cy="365125"/>
          </a:xfrm>
        </p:spPr>
        <p:txBody>
          <a:bodyPr/>
          <a:lstStyle/>
          <a:p>
            <a:fld id="{B879B986-D9E4-6F4B-890D-E2B2D3A035C2}" type="slidenum">
              <a:rPr lang="en-US" smtClean="0"/>
              <a:pPr/>
              <a:t>38</a:t>
            </a:fld>
            <a:endParaRPr lang="en-US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22A17B6-24B0-C03C-9740-82D96630C758}"/>
              </a:ext>
            </a:extLst>
          </p:cNvPr>
          <p:cNvGraphicFramePr>
            <a:graphicFrameLocks noGrp="1"/>
          </p:cNvGraphicFramePr>
          <p:nvPr/>
        </p:nvGraphicFramePr>
        <p:xfrm>
          <a:off x="835068" y="2025041"/>
          <a:ext cx="10595190" cy="33499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31730">
                  <a:extLst>
                    <a:ext uri="{9D8B030D-6E8A-4147-A177-3AD203B41FA5}">
                      <a16:colId xmlns:a16="http://schemas.microsoft.com/office/drawing/2014/main" val="3475124110"/>
                    </a:ext>
                  </a:extLst>
                </a:gridCol>
                <a:gridCol w="3531730">
                  <a:extLst>
                    <a:ext uri="{9D8B030D-6E8A-4147-A177-3AD203B41FA5}">
                      <a16:colId xmlns:a16="http://schemas.microsoft.com/office/drawing/2014/main" val="2598053131"/>
                    </a:ext>
                  </a:extLst>
                </a:gridCol>
                <a:gridCol w="3531730">
                  <a:extLst>
                    <a:ext uri="{9D8B030D-6E8A-4147-A177-3AD203B41FA5}">
                      <a16:colId xmlns:a16="http://schemas.microsoft.com/office/drawing/2014/main" val="3502464602"/>
                    </a:ext>
                  </a:extLst>
                </a:gridCol>
              </a:tblGrid>
              <a:tr h="55462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2000" b="0" i="0" u="none" strike="noStrike" noProof="0">
                          <a:latin typeface="Calibri"/>
                        </a:rPr>
                        <a:t>Scenario</a:t>
                      </a:r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2000" b="0" i="0" u="none" strike="noStrike" noProof="0">
                          <a:latin typeface="Calibri"/>
                        </a:rPr>
                        <a:t>Broader System</a:t>
                      </a:r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 b="0" i="0" u="none" strike="noStrike" noProof="0">
                          <a:latin typeface="Calibri"/>
                        </a:rPr>
                        <a:t>Purpose of Database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9568036"/>
                  </a:ext>
                </a:extLst>
              </a:tr>
              <a:tr h="1339453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2000" b="0" i="0" u="none" strike="noStrike" noProof="0">
                          <a:latin typeface="Calibri"/>
                        </a:rPr>
                        <a:t>Helping high school students eat healthier</a:t>
                      </a:r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2000" b="0" i="0" u="none" strike="noStrike" noProof="0">
                          <a:latin typeface="Calibri"/>
                        </a:rPr>
                        <a:t>Public health, youth education</a:t>
                      </a:r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2000" b="0" i="0" u="none" strike="noStrike" noProof="0">
                          <a:latin typeface="Calibri"/>
                        </a:rPr>
                        <a:t>A recipe database curated for teens with simple meals, cost tracking, and nutrition labels</a:t>
                      </a:r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1887846"/>
                  </a:ext>
                </a:extLst>
              </a:tr>
              <a:tr h="727943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2000" b="0" i="0" u="none" strike="noStrike" noProof="0">
                          <a:latin typeface="Calibri"/>
                        </a:rPr>
                        <a:t>Preserving cultural heritage</a:t>
                      </a:r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2000" b="0" i="0" u="none" strike="noStrike" noProof="0">
                          <a:latin typeface="Calibri"/>
                        </a:rPr>
                        <a:t>Immigration, cultural studies</a:t>
                      </a:r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2000" b="0" i="0" u="none" strike="noStrike" noProof="0">
                          <a:latin typeface="Calibri"/>
                        </a:rPr>
                        <a:t>A multilingual recipe archive from immigrant communities</a:t>
                      </a:r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8507161"/>
                  </a:ext>
                </a:extLst>
              </a:tr>
              <a:tr h="727943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2000" b="0" i="0" u="none" strike="noStrike" noProof="0">
                          <a:latin typeface="Calibri"/>
                        </a:rPr>
                        <a:t>Supporting seniors</a:t>
                      </a:r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2000" b="0" i="0" u="none" strike="noStrike" noProof="0">
                          <a:latin typeface="Calibri"/>
                        </a:rPr>
                        <a:t>Aging population, food insecurity</a:t>
                      </a:r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2000" b="0" i="0" u="none" strike="noStrike" noProof="0">
                          <a:latin typeface="Calibri"/>
                        </a:rPr>
                        <a:t>A voice-accessible database of easy recipes with dietary filters</a:t>
                      </a:r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05961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034965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41BDCF-8E3E-5993-74D8-B297C0864F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3337AD-4A6D-7054-B529-7EE75068B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spc="60">
                <a:latin typeface="Work Sans" pitchFamily="2" charset="77"/>
              </a:rPr>
              <a:t>#CCE2025  </a:t>
            </a:r>
            <a:r>
              <a:rPr lang="en-US" sz="1600" b="0" spc="60">
                <a:latin typeface="Work Sans" pitchFamily="2" charset="77"/>
              </a:rPr>
              <a:t>|  </a:t>
            </a:r>
            <a:fld id="{B879B986-D9E4-6F4B-890D-E2B2D3A035C2}" type="slidenum">
              <a:rPr lang="en-US" smtClean="0"/>
              <a:pPr/>
              <a:t>39</a:t>
            </a:fld>
            <a:endParaRPr lang="en-US"/>
          </a:p>
        </p:txBody>
      </p:sp>
      <p:pic>
        <p:nvPicPr>
          <p:cNvPr id="3" name="Content Placeholder 4" descr="A group of books on a shelf&#10;&#10;AI-generated content may be incorrect.">
            <a:extLst>
              <a:ext uri="{FF2B5EF4-FFF2-40B4-BE49-F238E27FC236}">
                <a16:creationId xmlns:a16="http://schemas.microsoft.com/office/drawing/2014/main" id="{9BC672F9-A3EE-193D-13D4-32276F470E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9162" t="2174" r="11577" b="1186"/>
          <a:stretch>
            <a:fillRect/>
          </a:stretch>
        </p:blipFill>
        <p:spPr>
          <a:xfrm>
            <a:off x="8186901" y="580622"/>
            <a:ext cx="3596106" cy="4973241"/>
          </a:xfrm>
          <a:ln>
            <a:solidFill>
              <a:srgbClr val="4472C4"/>
            </a:solidFill>
          </a:ln>
        </p:spPr>
      </p:pic>
      <p:pic>
        <p:nvPicPr>
          <p:cNvPr id="7" name="Picture 6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2CD4F3BB-67D9-5329-017D-76DD0ECFFA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741" y="582656"/>
            <a:ext cx="7401969" cy="497244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B9D9C14-8F5F-E426-BD75-C902E90E10C0}"/>
              </a:ext>
            </a:extLst>
          </p:cNvPr>
          <p:cNvSpPr/>
          <p:nvPr/>
        </p:nvSpPr>
        <p:spPr>
          <a:xfrm>
            <a:off x="6092878" y="1713152"/>
            <a:ext cx="1317165" cy="25130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7D8C7D91-F377-6573-01CB-1D3AD3607C87}"/>
              </a:ext>
            </a:extLst>
          </p:cNvPr>
          <p:cNvSpPr/>
          <p:nvPr/>
        </p:nvSpPr>
        <p:spPr>
          <a:xfrm>
            <a:off x="6504336" y="823129"/>
            <a:ext cx="468053" cy="77471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4A9F4742-1BD1-98B0-E225-0E0DB64F27D6}"/>
              </a:ext>
            </a:extLst>
          </p:cNvPr>
          <p:cNvSpPr/>
          <p:nvPr/>
        </p:nvSpPr>
        <p:spPr>
          <a:xfrm>
            <a:off x="6514773" y="3182197"/>
            <a:ext cx="468053" cy="77471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BEC5D814-08BF-2C82-5A19-D68BD5906C46}"/>
              </a:ext>
            </a:extLst>
          </p:cNvPr>
          <p:cNvSpPr/>
          <p:nvPr/>
        </p:nvSpPr>
        <p:spPr>
          <a:xfrm>
            <a:off x="1103344" y="4082658"/>
            <a:ext cx="6651164" cy="428759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EC02E3A-0329-751E-31C5-BF2B2B1C6E8A}"/>
              </a:ext>
            </a:extLst>
          </p:cNvPr>
          <p:cNvSpPr/>
          <p:nvPr/>
        </p:nvSpPr>
        <p:spPr>
          <a:xfrm>
            <a:off x="706686" y="1316494"/>
            <a:ext cx="4010260" cy="282623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24374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868C86-F225-6FA9-93F8-38761F5FB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229DE-E60A-E986-7B4D-2B9930893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5652" y="2203059"/>
            <a:ext cx="4398724" cy="2191946"/>
          </a:xfrm>
        </p:spPr>
        <p:txBody>
          <a:bodyPr>
            <a:normAutofit fontScale="90000"/>
          </a:bodyPr>
          <a:lstStyle/>
          <a:p>
            <a:r>
              <a:rPr lang="en-US" sz="8000">
                <a:latin typeface="Work Sans Light Roman"/>
              </a:rPr>
              <a:t>NEXT STEPS</a:t>
            </a:r>
            <a:endParaRPr lang="en-US" sz="80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487CC0-57D2-2A81-5044-399567078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62720" y="6240385"/>
            <a:ext cx="2743200" cy="365125"/>
          </a:xfrm>
        </p:spPr>
        <p:txBody>
          <a:bodyPr/>
          <a:lstStyle/>
          <a:p>
            <a:fld id="{B879B986-D9E4-6F4B-890D-E2B2D3A035C2}" type="slidenum">
              <a:rPr lang="en-US" smtClean="0"/>
              <a:pPr/>
              <a:t>40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B7FF57D-0F42-8B18-D14A-9B6689A4E58B}"/>
              </a:ext>
            </a:extLst>
          </p:cNvPr>
          <p:cNvSpPr txBox="1">
            <a:spLocks/>
          </p:cNvSpPr>
          <p:nvPr/>
        </p:nvSpPr>
        <p:spPr>
          <a:xfrm>
            <a:off x="6140885" y="2202275"/>
            <a:ext cx="5828778" cy="2682548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Work Sans Light Roman" pitchFamily="2" charset="77"/>
                <a:ea typeface="+mj-ea"/>
                <a:cs typeface="+mj-cs"/>
              </a:defRPr>
            </a:lvl1pPr>
          </a:lstStyle>
          <a:p>
            <a:pPr marL="742950" indent="-742950">
              <a:buAutoNum type="arabicPeriod"/>
            </a:pPr>
            <a:r>
              <a:rPr lang="en-US">
                <a:latin typeface="Work Sans Light Roman"/>
              </a:rPr>
              <a:t>The "Why"?</a:t>
            </a:r>
            <a:endParaRPr lang="en-US"/>
          </a:p>
          <a:p>
            <a:pPr marL="742950" indent="-742950">
              <a:buAutoNum type="arabicPeriod"/>
            </a:pPr>
            <a:r>
              <a:rPr lang="en-US" b="1">
                <a:latin typeface="Work Sans Light Roman"/>
              </a:rPr>
              <a:t>Notebook</a:t>
            </a:r>
          </a:p>
          <a:p>
            <a:pPr marL="742950" indent="-742950">
              <a:buAutoNum type="arabicPeriod"/>
            </a:pPr>
            <a:r>
              <a:rPr lang="en-US">
                <a:latin typeface="Work Sans Light Roman"/>
              </a:rPr>
              <a:t>Cookbook DB Coach</a:t>
            </a:r>
          </a:p>
          <a:p>
            <a:pPr marL="742950" indent="-742950">
              <a:buAutoNum type="arabicPeriod"/>
            </a:pPr>
            <a:r>
              <a:rPr lang="en-US"/>
              <a:t>Bongo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64306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2F3FA7-DDA4-7C4A-ECFD-E693A024E5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BE711B-596A-9ABB-D184-312E0971F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Work Sans Light Roman"/>
              </a:rPr>
              <a:t>Notebook (one per team)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A4DC9A-DDBA-29C4-6841-48D225ED6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62720" y="6240385"/>
            <a:ext cx="2743200" cy="365125"/>
          </a:xfrm>
        </p:spPr>
        <p:txBody>
          <a:bodyPr/>
          <a:lstStyle/>
          <a:p>
            <a:fld id="{B879B986-D9E4-6F4B-890D-E2B2D3A035C2}" type="slidenum">
              <a:rPr lang="en-US" smtClean="0"/>
              <a:pPr/>
              <a:t>41</a:t>
            </a:fld>
            <a:endParaRPr lang="en-US"/>
          </a:p>
        </p:txBody>
      </p:sp>
      <p:pic>
        <p:nvPicPr>
          <p:cNvPr id="5" name="Picture 4" descr="A group of colored pencils&#10;&#10;AI-generated content may be incorrect.">
            <a:extLst>
              <a:ext uri="{FF2B5EF4-FFF2-40B4-BE49-F238E27FC236}">
                <a16:creationId xmlns:a16="http://schemas.microsoft.com/office/drawing/2014/main" id="{14DDEF5C-CD9A-B5C5-9B53-73914CD339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9929" y="1184622"/>
            <a:ext cx="1623029" cy="2241637"/>
          </a:xfrm>
          <a:prstGeom prst="rect">
            <a:avLst/>
          </a:prstGeom>
          <a:ln>
            <a:noFill/>
          </a:ln>
        </p:spPr>
      </p:pic>
      <p:pic>
        <p:nvPicPr>
          <p:cNvPr id="9" name="Picture 8" descr="A group of people sitting around a table&#10;&#10;AI-generated content may be incorrect.">
            <a:extLst>
              <a:ext uri="{FF2B5EF4-FFF2-40B4-BE49-F238E27FC236}">
                <a16:creationId xmlns:a16="http://schemas.microsoft.com/office/drawing/2014/main" id="{D2713A9F-8C6E-B7EB-2EAE-FBF542D012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24450" y="3679325"/>
            <a:ext cx="1978591" cy="1988116"/>
          </a:xfrm>
          <a:prstGeom prst="rect">
            <a:avLst/>
          </a:prstGeom>
          <a:ln>
            <a:solidFill>
              <a:srgbClr val="4472C4"/>
            </a:solidFill>
          </a:ln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8B78009-5AD0-DC0D-A7FE-C13E4926BD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8736"/>
            <a:ext cx="8636435" cy="3830109"/>
          </a:xfrm>
        </p:spPr>
        <p:txBody>
          <a:bodyPr vert="horz" lIns="0" tIns="45720" rIns="0" bIns="45720" rtlCol="0" anchor="t">
            <a:normAutofit/>
          </a:bodyPr>
          <a:lstStyle/>
          <a:p>
            <a:r>
              <a:rPr lang="en-US">
                <a:solidFill>
                  <a:srgbClr val="282F7C"/>
                </a:solidFill>
                <a:latin typeface="Work Sans"/>
              </a:rPr>
              <a:t>Tangible, low-tech, reflective, builds team ownership, storytelling and documentation skills.</a:t>
            </a:r>
            <a:endParaRPr lang="en-US"/>
          </a:p>
          <a:p>
            <a:r>
              <a:rPr lang="en-US">
                <a:solidFill>
                  <a:srgbClr val="282F7C"/>
                </a:solidFill>
                <a:latin typeface="Work Sans"/>
              </a:rPr>
              <a:t>A "Journal Prompt" is provided each week based on the activity and project progress.</a:t>
            </a:r>
          </a:p>
          <a:p>
            <a:r>
              <a:rPr lang="en-US">
                <a:solidFill>
                  <a:srgbClr val="282F7C"/>
                </a:solidFill>
                <a:latin typeface="Work Sans"/>
              </a:rPr>
              <a:t>Use for sketches, doodles, decisions, ideas, reflections, stickers …etc.</a:t>
            </a:r>
            <a:endParaRPr lang="en-US"/>
          </a:p>
          <a:p>
            <a:r>
              <a:rPr lang="en-US">
                <a:solidFill>
                  <a:srgbClr val="282F7C"/>
                </a:solidFill>
                <a:latin typeface="Work Sans"/>
              </a:rPr>
              <a:t>To be used in their final presentation.</a:t>
            </a:r>
            <a:endParaRPr lang="en-US">
              <a:solidFill>
                <a:srgbClr val="282F7C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B21F134-D2C8-7B9A-3E91-BFFBDC0C47F5}"/>
              </a:ext>
            </a:extLst>
          </p:cNvPr>
          <p:cNvSpPr txBox="1"/>
          <p:nvPr/>
        </p:nvSpPr>
        <p:spPr>
          <a:xfrm>
            <a:off x="10579089" y="348500"/>
            <a:ext cx="160928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>
                <a:solidFill>
                  <a:srgbClr val="FF0000"/>
                </a:solidFill>
                <a:ea typeface="Calibri"/>
                <a:cs typeface="Calibri"/>
              </a:rPr>
              <a:t>20 / 60 / 20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99999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38C230-F344-5550-8A48-B853F756D0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CF26E-FB12-0568-7B12-6B38D86315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5652" y="2203059"/>
            <a:ext cx="4398724" cy="2191946"/>
          </a:xfrm>
        </p:spPr>
        <p:txBody>
          <a:bodyPr>
            <a:normAutofit fontScale="90000"/>
          </a:bodyPr>
          <a:lstStyle/>
          <a:p>
            <a:r>
              <a:rPr lang="en-US" sz="8000">
                <a:latin typeface="Work Sans Light Roman"/>
              </a:rPr>
              <a:t>NEXT STEPS</a:t>
            </a:r>
            <a:endParaRPr lang="en-US" sz="80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006558-02C0-65AB-CB7E-36DD436CD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62720" y="6240385"/>
            <a:ext cx="2743200" cy="365125"/>
          </a:xfrm>
        </p:spPr>
        <p:txBody>
          <a:bodyPr/>
          <a:lstStyle/>
          <a:p>
            <a:fld id="{B879B986-D9E4-6F4B-890D-E2B2D3A035C2}" type="slidenum">
              <a:rPr lang="en-US" smtClean="0"/>
              <a:pPr/>
              <a:t>42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83B9E2C-E742-E819-7C84-4F46606DF506}"/>
              </a:ext>
            </a:extLst>
          </p:cNvPr>
          <p:cNvSpPr txBox="1">
            <a:spLocks/>
          </p:cNvSpPr>
          <p:nvPr/>
        </p:nvSpPr>
        <p:spPr>
          <a:xfrm>
            <a:off x="6140885" y="2202275"/>
            <a:ext cx="5828778" cy="2682548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Work Sans Light Roman" pitchFamily="2" charset="77"/>
                <a:ea typeface="+mj-ea"/>
                <a:cs typeface="+mj-cs"/>
              </a:defRPr>
            </a:lvl1pPr>
          </a:lstStyle>
          <a:p>
            <a:pPr marL="742950" indent="-742950">
              <a:buAutoNum type="arabicPeriod"/>
            </a:pPr>
            <a:r>
              <a:rPr lang="en-US">
                <a:latin typeface="Work Sans Light Roman"/>
              </a:rPr>
              <a:t>The "Why"?</a:t>
            </a:r>
            <a:endParaRPr lang="en-US"/>
          </a:p>
          <a:p>
            <a:pPr marL="742950" indent="-742950">
              <a:buAutoNum type="arabicPeriod"/>
            </a:pPr>
            <a:r>
              <a:rPr lang="en-US">
                <a:latin typeface="Work Sans Light Roman"/>
              </a:rPr>
              <a:t>Notebook</a:t>
            </a:r>
          </a:p>
          <a:p>
            <a:pPr marL="742950" indent="-742950">
              <a:buAutoNum type="arabicPeriod"/>
            </a:pPr>
            <a:r>
              <a:rPr lang="en-US" b="1">
                <a:latin typeface="Work Sans Light Roman"/>
              </a:rPr>
              <a:t>Cookbook DB Coach</a:t>
            </a:r>
          </a:p>
          <a:p>
            <a:pPr marL="742950" indent="-742950">
              <a:buAutoNum type="arabicPeriod"/>
            </a:pPr>
            <a:r>
              <a:rPr lang="en-US">
                <a:latin typeface="Work Sans Light Roman"/>
              </a:rPr>
              <a:t>Bongo</a:t>
            </a: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35783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9AE960-F7A0-B026-8A37-C99B1DA9C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latin typeface="Work Sans Light Roman"/>
              </a:rPr>
              <a:t>Cookbook DB Coach; inspired by: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FB587E-0718-FD5A-08AC-F4FAE95DBF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pPr marL="342900" indent="-342900"/>
            <a:r>
              <a:rPr lang="en-GB">
                <a:solidFill>
                  <a:srgbClr val="3841B0"/>
                </a:solidFill>
                <a:latin typeface="Work Sans"/>
              </a:rPr>
              <a:t>“</a:t>
            </a:r>
            <a:r>
              <a:rPr lang="en-GB">
                <a:solidFill>
                  <a:srgbClr val="3841B0"/>
                </a:solidFill>
                <a:latin typeface="Work Sans"/>
                <a:hlinkClick r:id="rId2"/>
              </a:rPr>
              <a:t>Reimagining Education: AI-Driven Course Design</a:t>
            </a:r>
            <a:r>
              <a:rPr lang="en-GB">
                <a:solidFill>
                  <a:srgbClr val="3841B0"/>
                </a:solidFill>
                <a:latin typeface="Work Sans"/>
              </a:rPr>
              <a:t>”, a Cengage webinar by Jonathan Carrigan, Durham College.</a:t>
            </a:r>
            <a:endParaRPr lang="en-GB"/>
          </a:p>
          <a:p>
            <a:pPr marL="342900" indent="-342900"/>
            <a:r>
              <a:rPr lang="en-GB">
                <a:solidFill>
                  <a:srgbClr val="3841B0"/>
                </a:solidFill>
                <a:latin typeface="Work Sans"/>
              </a:rPr>
              <a:t>“Custom GPTs – Interactive Simulations”, a Professional Development session by Jeff Short, Humber Polytechnic.</a:t>
            </a:r>
          </a:p>
          <a:p>
            <a:pPr marL="457200" lvl="1" indent="0">
              <a:buNone/>
            </a:pPr>
            <a:endParaRPr lang="en-GB">
              <a:solidFill>
                <a:srgbClr val="3841B0"/>
              </a:solidFill>
            </a:endParaRPr>
          </a:p>
          <a:p>
            <a:endParaRPr lang="en-GB"/>
          </a:p>
          <a:p>
            <a:endParaRPr lang="en-GB"/>
          </a:p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DAB22C-A10F-EB1F-4D11-51D739CE4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spc="60">
                <a:latin typeface="Work Sans" pitchFamily="2" charset="77"/>
              </a:rPr>
              <a:t>#CCE2025  </a:t>
            </a:r>
            <a:r>
              <a:rPr lang="en-US" sz="1600" b="0" spc="60">
                <a:latin typeface="Work Sans" pitchFamily="2" charset="77"/>
              </a:rPr>
              <a:t>|  </a:t>
            </a:r>
            <a:fld id="{B879B986-D9E4-6F4B-890D-E2B2D3A035C2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63701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EF471-A606-A9C8-692A-7AD0930BC6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D68B3-1CC5-A98E-1686-D2263676F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Work Sans Light Roman"/>
              </a:rPr>
              <a:t>Cookbook DB Coach (student-facing) 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222A5B-443F-D069-88D8-DA92A37BB7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8736"/>
            <a:ext cx="9153525" cy="3830109"/>
          </a:xfrm>
        </p:spPr>
        <p:txBody>
          <a:bodyPr vert="horz" lIns="0" tIns="45720" rIns="0" bIns="45720" rtlCol="0" anchor="t">
            <a:normAutofit/>
          </a:bodyPr>
          <a:lstStyle/>
          <a:p>
            <a:r>
              <a:rPr lang="en-GB">
                <a:latin typeface="Work Sans"/>
              </a:rPr>
              <a:t>Custom GPT: </a:t>
            </a:r>
            <a:r>
              <a:rPr lang="en-GB">
                <a:latin typeface="Work Sans"/>
                <a:hlinkClick r:id="rId2"/>
              </a:rPr>
              <a:t>Cookbook DB Coach</a:t>
            </a:r>
            <a:endParaRPr lang="en-US"/>
          </a:p>
          <a:p>
            <a:pPr marL="0" indent="0">
              <a:buNone/>
            </a:pPr>
            <a:endParaRPr lang="en-GB"/>
          </a:p>
          <a:p>
            <a:r>
              <a:rPr lang="en-GB">
                <a:latin typeface="Work Sans"/>
              </a:rPr>
              <a:t>Knowledge Uploaded:</a:t>
            </a:r>
            <a:endParaRPr lang="en-GB"/>
          </a:p>
          <a:p>
            <a:pPr lvl="1">
              <a:buFont typeface="Courier New" panose="020B0604020202020204" pitchFamily="34" charset="0"/>
              <a:buChar char="o"/>
            </a:pPr>
            <a:r>
              <a:rPr lang="en-GB">
                <a:solidFill>
                  <a:srgbClr val="282F7C"/>
                </a:solidFill>
                <a:latin typeface="Work Sans"/>
              </a:rPr>
              <a:t>Course Outline</a:t>
            </a:r>
            <a:endParaRPr lang="en-GB">
              <a:solidFill>
                <a:srgbClr val="282F7C"/>
              </a:solidFill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GB">
                <a:solidFill>
                  <a:srgbClr val="282F7C"/>
                </a:solidFill>
                <a:latin typeface="Work Sans"/>
              </a:rPr>
              <a:t>Critical Path</a:t>
            </a:r>
            <a:endParaRPr lang="en-GB">
              <a:solidFill>
                <a:srgbClr val="3841B0"/>
              </a:solidFill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GB">
                <a:solidFill>
                  <a:srgbClr val="282F7C"/>
                </a:solidFill>
                <a:latin typeface="Work Sans"/>
              </a:rPr>
              <a:t>Project Instructions</a:t>
            </a:r>
            <a:endParaRPr lang="en-GB">
              <a:solidFill>
                <a:srgbClr val="282F7C"/>
              </a:solidFill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GB">
                <a:solidFill>
                  <a:srgbClr val="282F7C"/>
                </a:solidFill>
                <a:latin typeface="Work Sans"/>
              </a:rPr>
              <a:t>Cookbook Planning Workbook </a:t>
            </a:r>
            <a:endParaRPr lang="en-GB">
              <a:solidFill>
                <a:srgbClr val="282F7C"/>
              </a:solidFill>
            </a:endParaRPr>
          </a:p>
          <a:p>
            <a:pPr marL="457200" lvl="1" indent="0">
              <a:buNone/>
            </a:pPr>
            <a:endParaRPr lang="en-GB">
              <a:solidFill>
                <a:srgbClr val="3841B0"/>
              </a:solidFill>
              <a:latin typeface="Work Sans"/>
            </a:endParaRPr>
          </a:p>
          <a:p>
            <a:endParaRPr lang="en-GB">
              <a:solidFill>
                <a:srgbClr val="282F7C"/>
              </a:solidFill>
            </a:endParaRPr>
          </a:p>
          <a:p>
            <a:endParaRPr lang="en-GB"/>
          </a:p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6C686D-E9C1-3BB8-7F7D-60994AC13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spc="60">
                <a:latin typeface="Work Sans" pitchFamily="2" charset="77"/>
              </a:rPr>
              <a:t>#CCE2025  </a:t>
            </a:r>
            <a:r>
              <a:rPr lang="en-US" sz="1600" b="0" spc="60">
                <a:latin typeface="Work Sans" pitchFamily="2" charset="77"/>
              </a:rPr>
              <a:t>|  </a:t>
            </a:r>
            <a:fld id="{B879B986-D9E4-6F4B-890D-E2B2D3A035C2}" type="slidenum">
              <a:rPr lang="en-US" smtClean="0"/>
              <a:pPr/>
              <a:t>44</a:t>
            </a:fld>
            <a:endParaRPr lang="en-US"/>
          </a:p>
        </p:txBody>
      </p:sp>
      <p:pic>
        <p:nvPicPr>
          <p:cNvPr id="5" name="Picture 4" descr="A qr code with blue squares and circles&#10;&#10;AI-generated content may be incorrect.">
            <a:extLst>
              <a:ext uri="{FF2B5EF4-FFF2-40B4-BE49-F238E27FC236}">
                <a16:creationId xmlns:a16="http://schemas.microsoft.com/office/drawing/2014/main" id="{4C60AC32-3397-FE34-F779-4C212BE758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3247" y="2069450"/>
            <a:ext cx="2739329" cy="27158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5788177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0A7A00-7B5D-E127-3310-44EC07389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spc="60">
                <a:latin typeface="Work Sans" pitchFamily="2" charset="77"/>
              </a:rPr>
              <a:t>#CCE2025  </a:t>
            </a:r>
            <a:r>
              <a:rPr lang="en-US" sz="1600" b="0" spc="60">
                <a:latin typeface="Work Sans" pitchFamily="2" charset="77"/>
              </a:rPr>
              <a:t>|  </a:t>
            </a:r>
            <a:fld id="{B879B986-D9E4-6F4B-890D-E2B2D3A035C2}" type="slidenum">
              <a:rPr lang="en-US" smtClean="0"/>
              <a:pPr/>
              <a:t>45</a:t>
            </a:fld>
            <a:endParaRPr lang="en-US"/>
          </a:p>
        </p:txBody>
      </p:sp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5EE0B98B-9D88-979E-B131-48129793E9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1668" y="840138"/>
            <a:ext cx="5992426" cy="45771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 descr="A qr code with blue squares and circles&#10;&#10;AI-generated content may be incorrect.">
            <a:extLst>
              <a:ext uri="{FF2B5EF4-FFF2-40B4-BE49-F238E27FC236}">
                <a16:creationId xmlns:a16="http://schemas.microsoft.com/office/drawing/2014/main" id="{3CA10A15-A150-0544-4A0D-635464F93F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3247" y="2069450"/>
            <a:ext cx="2739329" cy="27158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7442379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A7DD4B-F1DD-0E12-1D4F-576951EB0D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253A0-93ED-2611-2693-A613C6506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5652" y="2203059"/>
            <a:ext cx="4398724" cy="2191946"/>
          </a:xfrm>
        </p:spPr>
        <p:txBody>
          <a:bodyPr>
            <a:normAutofit fontScale="90000"/>
          </a:bodyPr>
          <a:lstStyle/>
          <a:p>
            <a:r>
              <a:rPr lang="en-US" sz="8000">
                <a:latin typeface="Work Sans Light Roman"/>
              </a:rPr>
              <a:t>NEXT STEPS</a:t>
            </a:r>
            <a:endParaRPr lang="en-US" sz="80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588D9A-06E6-9FBC-7338-F549959E8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62720" y="6240385"/>
            <a:ext cx="2743200" cy="365125"/>
          </a:xfrm>
        </p:spPr>
        <p:txBody>
          <a:bodyPr/>
          <a:lstStyle/>
          <a:p>
            <a:fld id="{B879B986-D9E4-6F4B-890D-E2B2D3A035C2}" type="slidenum">
              <a:rPr lang="en-US" smtClean="0"/>
              <a:pPr/>
              <a:t>46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65F57AD-E73C-9310-5358-94D0C3127F48}"/>
              </a:ext>
            </a:extLst>
          </p:cNvPr>
          <p:cNvSpPr txBox="1">
            <a:spLocks/>
          </p:cNvSpPr>
          <p:nvPr/>
        </p:nvSpPr>
        <p:spPr>
          <a:xfrm>
            <a:off x="6140885" y="2202275"/>
            <a:ext cx="5828778" cy="2682548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Work Sans Light Roman" pitchFamily="2" charset="77"/>
                <a:ea typeface="+mj-ea"/>
                <a:cs typeface="+mj-cs"/>
              </a:defRPr>
            </a:lvl1pPr>
          </a:lstStyle>
          <a:p>
            <a:pPr marL="742950" indent="-742950">
              <a:buAutoNum type="arabicPeriod"/>
            </a:pPr>
            <a:r>
              <a:rPr lang="en-US">
                <a:latin typeface="Work Sans Light Roman"/>
              </a:rPr>
              <a:t>The "Why"?</a:t>
            </a:r>
            <a:endParaRPr lang="en-US"/>
          </a:p>
          <a:p>
            <a:pPr marL="742950" indent="-742950">
              <a:buAutoNum type="arabicPeriod"/>
            </a:pPr>
            <a:r>
              <a:rPr lang="en-US">
                <a:latin typeface="Work Sans Light Roman"/>
              </a:rPr>
              <a:t>Notebook</a:t>
            </a:r>
          </a:p>
          <a:p>
            <a:pPr marL="742950" indent="-742950">
              <a:buAutoNum type="arabicPeriod"/>
            </a:pPr>
            <a:r>
              <a:rPr lang="en-US">
                <a:latin typeface="Work Sans Light Roman"/>
              </a:rPr>
              <a:t>Cookbook DB Coach</a:t>
            </a:r>
          </a:p>
          <a:p>
            <a:pPr marL="742950" indent="-742950">
              <a:buAutoNum type="arabicPeriod"/>
            </a:pPr>
            <a:r>
              <a:rPr lang="en-US" b="1">
                <a:latin typeface="Work Sans Light Roman"/>
              </a:rPr>
              <a:t>Bongo</a:t>
            </a:r>
            <a:endParaRPr lang="en-US" b="1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67520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6D19D-3996-566A-1C79-6A0CC7674F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latin typeface="Work Sans Light Roman"/>
              </a:rPr>
              <a:t>Bongo: inspired by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CE4687-5CCB-D381-D8F0-F43BD94E32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8736"/>
            <a:ext cx="9680532" cy="3663096"/>
          </a:xfrm>
        </p:spPr>
        <p:txBody>
          <a:bodyPr vert="horz" lIns="0" tIns="45720" rIns="0" bIns="45720" rtlCol="0" anchor="t">
            <a:normAutofit/>
          </a:bodyPr>
          <a:lstStyle/>
          <a:p>
            <a:pPr marL="0" indent="0">
              <a:buNone/>
            </a:pPr>
            <a:r>
              <a:rPr lang="en-GB">
                <a:latin typeface="Work Sans"/>
              </a:rPr>
              <a:t>Cengage webinar: </a:t>
            </a:r>
            <a:endParaRPr lang="en-GB" b="1" i="1">
              <a:latin typeface="Work Sans"/>
            </a:endParaRPr>
          </a:p>
          <a:p>
            <a:pPr marL="0" indent="0">
              <a:buNone/>
            </a:pPr>
            <a:r>
              <a:rPr lang="en-GB" b="1" i="1">
                <a:latin typeface="Work Sans"/>
              </a:rPr>
              <a:t>Building Real-World Skills With AI-Powered Assessments</a:t>
            </a:r>
            <a:endParaRPr lang="en-GB" b="1" i="1"/>
          </a:p>
          <a:p>
            <a:pPr marL="0" indent="0">
              <a:buNone/>
            </a:pPr>
            <a:endParaRPr lang="en-GB">
              <a:latin typeface="Work Sans"/>
            </a:endParaRPr>
          </a:p>
          <a:p>
            <a:pPr marL="0" indent="0">
              <a:buNone/>
            </a:pPr>
            <a:r>
              <a:rPr lang="en-GB">
                <a:latin typeface="Work Sans"/>
              </a:rPr>
              <a:t>Presented by: </a:t>
            </a:r>
            <a:endParaRPr lang="en-GB"/>
          </a:p>
          <a:p>
            <a:pPr lvl="1">
              <a:buFont typeface="Courier New" panose="020B0604020202020204" pitchFamily="34" charset="0"/>
              <a:buChar char="o"/>
            </a:pPr>
            <a:r>
              <a:rPr lang="en-GB">
                <a:solidFill>
                  <a:srgbClr val="282F7C"/>
                </a:solidFill>
                <a:latin typeface="Work Sans"/>
              </a:rPr>
              <a:t>Sandy Keeter, Professor, Seminole State College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GB">
                <a:solidFill>
                  <a:srgbClr val="282F7C"/>
                </a:solidFill>
                <a:latin typeface="Work Sans"/>
              </a:rPr>
              <a:t>Emily McLellan, VP, Partner and Customer Experience, Bongo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GB">
                <a:latin typeface="Work Sans"/>
              </a:rPr>
              <a:t>Dr. Marc Wilson, Professor, Program Director, Fisher College</a:t>
            </a:r>
          </a:p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D00ED9-61DC-CB54-1608-6BEC3827C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spc="60">
                <a:latin typeface="Work Sans" pitchFamily="2" charset="77"/>
              </a:rPr>
              <a:t>#CCE2025  </a:t>
            </a:r>
            <a:r>
              <a:rPr lang="en-US" sz="1600" b="0" spc="60">
                <a:latin typeface="Work Sans" pitchFamily="2" charset="77"/>
              </a:rPr>
              <a:t>|  </a:t>
            </a:r>
            <a:fld id="{B879B986-D9E4-6F4B-890D-E2B2D3A035C2}" type="slidenum">
              <a:rPr lang="en-US" smtClean="0"/>
              <a:pPr/>
              <a:t>47</a:t>
            </a:fld>
            <a:endParaRPr lang="en-US"/>
          </a:p>
        </p:txBody>
      </p:sp>
      <p:pic>
        <p:nvPicPr>
          <p:cNvPr id="5" name="Picture 4" descr="Bongo Learn | AI-Powered Video Training">
            <a:extLst>
              <a:ext uri="{FF2B5EF4-FFF2-40B4-BE49-F238E27FC236}">
                <a16:creationId xmlns:a16="http://schemas.microsoft.com/office/drawing/2014/main" id="{5B29ECC6-51C2-361D-2DFC-3D367DA8E5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669" y="208766"/>
            <a:ext cx="1837153" cy="1858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59361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2E27BB-3669-587A-C577-B1F70AA2B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spc="60">
                <a:latin typeface="Work Sans" pitchFamily="2" charset="77"/>
              </a:rPr>
              <a:t>#CCE2025  </a:t>
            </a:r>
            <a:r>
              <a:rPr lang="en-US" sz="1600" b="0" spc="60">
                <a:latin typeface="Work Sans" pitchFamily="2" charset="77"/>
              </a:rPr>
              <a:t>|  </a:t>
            </a:r>
            <a:fld id="{B879B986-D9E4-6F4B-890D-E2B2D3A035C2}" type="slidenum">
              <a:rPr lang="en-US" smtClean="0"/>
              <a:pPr/>
              <a:t>48</a:t>
            </a:fld>
            <a:endParaRPr lang="en-US"/>
          </a:p>
        </p:txBody>
      </p:sp>
      <p:pic>
        <p:nvPicPr>
          <p:cNvPr id="5" name="Picture 4" descr="A screenshot of a product management&#10;&#10;AI-generated content may be incorrect.">
            <a:extLst>
              <a:ext uri="{FF2B5EF4-FFF2-40B4-BE49-F238E27FC236}">
                <a16:creationId xmlns:a16="http://schemas.microsoft.com/office/drawing/2014/main" id="{95D47602-B3ED-AD06-5FD2-3A5AFFC361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2150" y="1700213"/>
            <a:ext cx="8467725" cy="3962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48841DC1-B091-60FB-839D-0A61F171F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GB" b="1">
                <a:latin typeface="Work Sans Light Roman"/>
              </a:rPr>
              <a:t>Bongo</a:t>
            </a:r>
            <a:r>
              <a:rPr lang="en-GB">
                <a:latin typeface="Work Sans Light Roman"/>
              </a:rPr>
              <a:t>: Job Interview Simulation</a:t>
            </a:r>
            <a:endParaRPr lang="en-GB"/>
          </a:p>
        </p:txBody>
      </p:sp>
      <p:pic>
        <p:nvPicPr>
          <p:cNvPr id="9" name="Picture 8" descr="Bongo Learn | AI-Powered Video Training">
            <a:extLst>
              <a:ext uri="{FF2B5EF4-FFF2-40B4-BE49-F238E27FC236}">
                <a16:creationId xmlns:a16="http://schemas.microsoft.com/office/drawing/2014/main" id="{24005C78-89CB-EFFE-838D-FA384366F8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8669" y="208766"/>
            <a:ext cx="1837153" cy="1858029"/>
          </a:xfrm>
          <a:prstGeom prst="rect">
            <a:avLst/>
          </a:prstGeom>
        </p:spPr>
      </p:pic>
      <p:sp>
        <p:nvSpPr>
          <p:cNvPr id="11" name="Arrow: Right 10">
            <a:extLst>
              <a:ext uri="{FF2B5EF4-FFF2-40B4-BE49-F238E27FC236}">
                <a16:creationId xmlns:a16="http://schemas.microsoft.com/office/drawing/2014/main" id="{8544FA7B-DB63-35E5-5A19-FC99D2326844}"/>
              </a:ext>
            </a:extLst>
          </p:cNvPr>
          <p:cNvSpPr/>
          <p:nvPr/>
        </p:nvSpPr>
        <p:spPr>
          <a:xfrm>
            <a:off x="574208" y="1688170"/>
            <a:ext cx="1182868" cy="654597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42825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6FF49A-7F33-7FD1-6138-0409C4128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spc="60">
                <a:latin typeface="Work Sans" pitchFamily="2" charset="77"/>
              </a:rPr>
              <a:t>#CCE2025  </a:t>
            </a:r>
            <a:r>
              <a:rPr lang="en-US" sz="1600" b="0" spc="60">
                <a:latin typeface="Work Sans" pitchFamily="2" charset="77"/>
              </a:rPr>
              <a:t>|  </a:t>
            </a:r>
            <a:fld id="{B879B986-D9E4-6F4B-890D-E2B2D3A035C2}" type="slidenum">
              <a:rPr lang="en-US" smtClean="0"/>
              <a:pPr/>
              <a:t>49</a:t>
            </a:fld>
            <a:endParaRPr lang="en-US"/>
          </a:p>
        </p:txBody>
      </p:sp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45AF304B-C7E9-6DA8-0730-A4BDFE9C32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447100"/>
            <a:ext cx="10678439" cy="5045224"/>
          </a:xfrm>
          <a:prstGeom prst="rect">
            <a:avLst/>
          </a:prstGeom>
          <a:ln w="88900" cap="sq" cmpd="thickThin">
            <a:solidFill>
              <a:schemeClr val="tx1">
                <a:lumMod val="40000"/>
                <a:lumOff val="6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Picture 6" descr="Bongo Learn | AI-Powered Video Training">
            <a:extLst>
              <a:ext uri="{FF2B5EF4-FFF2-40B4-BE49-F238E27FC236}">
                <a16:creationId xmlns:a16="http://schemas.microsoft.com/office/drawing/2014/main" id="{F5A71600-A63B-8B38-30B1-2719E876A3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8669" y="208766"/>
            <a:ext cx="1837153" cy="1858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59335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162960-7809-CC3D-A0D9-E7DF487B6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spc="60">
                <a:latin typeface="Work Sans" pitchFamily="2" charset="77"/>
              </a:rPr>
              <a:t>#CCE2025  </a:t>
            </a:r>
            <a:r>
              <a:rPr lang="en-US" sz="1600" b="0" spc="60">
                <a:latin typeface="Work Sans" pitchFamily="2" charset="77"/>
              </a:rPr>
              <a:t>|  </a:t>
            </a:r>
            <a:fld id="{B879B986-D9E4-6F4B-890D-E2B2D3A035C2}" type="slidenum">
              <a:rPr lang="en-US" smtClean="0"/>
              <a:pPr/>
              <a:t>50</a:t>
            </a:fld>
            <a:endParaRPr lang="en-US"/>
          </a:p>
        </p:txBody>
      </p:sp>
      <p:pic>
        <p:nvPicPr>
          <p:cNvPr id="5" name="Picture 4" descr="A screenshot of a video&#10;&#10;AI-generated content may be incorrect.">
            <a:extLst>
              <a:ext uri="{FF2B5EF4-FFF2-40B4-BE49-F238E27FC236}">
                <a16:creationId xmlns:a16="http://schemas.microsoft.com/office/drawing/2014/main" id="{70F33131-7C9F-7A96-68E3-275CF2185C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7888" y="1914525"/>
            <a:ext cx="4953000" cy="35528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 descr="A screenshot of a video chat&#10;&#10;AI-generated content may be incorrect.">
            <a:extLst>
              <a:ext uri="{FF2B5EF4-FFF2-40B4-BE49-F238E27FC236}">
                <a16:creationId xmlns:a16="http://schemas.microsoft.com/office/drawing/2014/main" id="{4F4495B2-AD4B-2A50-2204-A07D7CB539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766" y="1914525"/>
            <a:ext cx="3880794" cy="35528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A3B8F868-C493-1B52-2C07-2C64C322EC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GB" b="1">
                <a:latin typeface="Work Sans Light Roman"/>
              </a:rPr>
              <a:t>Bongo</a:t>
            </a:r>
            <a:r>
              <a:rPr lang="en-GB">
                <a:latin typeface="Work Sans Light Roman"/>
              </a:rPr>
              <a:t>: Job Interview Simulation</a:t>
            </a:r>
            <a:endParaRPr lang="en-GB"/>
          </a:p>
        </p:txBody>
      </p:sp>
      <p:pic>
        <p:nvPicPr>
          <p:cNvPr id="12" name="Picture 11" descr="Bongo Learn | AI-Powered Video Training">
            <a:extLst>
              <a:ext uri="{FF2B5EF4-FFF2-40B4-BE49-F238E27FC236}">
                <a16:creationId xmlns:a16="http://schemas.microsoft.com/office/drawing/2014/main" id="{90C83C05-7357-B9C9-3450-B444CC84E9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88669" y="208766"/>
            <a:ext cx="1837153" cy="1858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19170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98492-2932-E46B-E3A6-9DAC890BF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>
                <a:latin typeface="Work Sans Light Roman"/>
              </a:rPr>
              <a:t>Bongo</a:t>
            </a:r>
            <a:r>
              <a:rPr lang="en-GB">
                <a:latin typeface="Work Sans Light Roman"/>
              </a:rPr>
              <a:t>: Job Interview Simulation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850760-0E98-5AD0-A7E3-72F020F14C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r>
              <a:rPr lang="en-GB" sz="1800">
                <a:latin typeface="Work Sans"/>
              </a:rPr>
              <a:t>Can you tell me about a </a:t>
            </a:r>
            <a:r>
              <a:rPr lang="en-GB" sz="1800" b="1">
                <a:solidFill>
                  <a:srgbClr val="FF0000"/>
                </a:solidFill>
                <a:latin typeface="Work Sans"/>
              </a:rPr>
              <a:t>database </a:t>
            </a:r>
            <a:r>
              <a:rPr lang="en-GB" sz="1800">
                <a:latin typeface="Work Sans"/>
              </a:rPr>
              <a:t>project you worked on during your studies?</a:t>
            </a:r>
          </a:p>
          <a:p>
            <a:r>
              <a:rPr lang="en-GB" sz="1800">
                <a:latin typeface="Work Sans"/>
              </a:rPr>
              <a:t>What </a:t>
            </a:r>
            <a:r>
              <a:rPr lang="en-GB" sz="1800" b="1">
                <a:solidFill>
                  <a:srgbClr val="FF0000"/>
                </a:solidFill>
                <a:latin typeface="Work Sans"/>
              </a:rPr>
              <a:t>database</a:t>
            </a:r>
            <a:r>
              <a:rPr lang="en-GB" sz="1800">
                <a:latin typeface="Work Sans"/>
              </a:rPr>
              <a:t> tools or platforms are you most familiar with? (e.g., </a:t>
            </a:r>
            <a:r>
              <a:rPr lang="en-GB" sz="1800" b="1">
                <a:solidFill>
                  <a:srgbClr val="FF0000"/>
                </a:solidFill>
                <a:latin typeface="Work Sans"/>
              </a:rPr>
              <a:t>MS Access</a:t>
            </a:r>
            <a:r>
              <a:rPr lang="en-GB" sz="1800">
                <a:latin typeface="Work Sans"/>
              </a:rPr>
              <a:t>)</a:t>
            </a:r>
            <a:endParaRPr lang="en-GB" sz="1800"/>
          </a:p>
          <a:p>
            <a:r>
              <a:rPr lang="en-GB" sz="1800">
                <a:latin typeface="Work Sans"/>
              </a:rPr>
              <a:t>How did you learn SQL, and how comfortable are you writing queries from scratch?</a:t>
            </a:r>
            <a:endParaRPr lang="en-GB" sz="1800"/>
          </a:p>
          <a:p>
            <a:r>
              <a:rPr lang="en-GB" sz="1800">
                <a:latin typeface="Work Sans"/>
              </a:rPr>
              <a:t>Walk me through how you would </a:t>
            </a:r>
            <a:r>
              <a:rPr lang="en-GB" sz="1800">
                <a:solidFill>
                  <a:srgbClr val="282F7C"/>
                </a:solidFill>
                <a:latin typeface="Work Sans"/>
              </a:rPr>
              <a:t>design a relational </a:t>
            </a:r>
            <a:r>
              <a:rPr lang="en-GB" sz="1800" b="1">
                <a:solidFill>
                  <a:srgbClr val="FF0000"/>
                </a:solidFill>
                <a:latin typeface="Work Sans"/>
              </a:rPr>
              <a:t>database</a:t>
            </a:r>
            <a:r>
              <a:rPr lang="en-GB" sz="1800">
                <a:latin typeface="Work Sans"/>
              </a:rPr>
              <a:t> for a small business (e.g., bakery).</a:t>
            </a:r>
            <a:endParaRPr lang="en-GB" sz="1800"/>
          </a:p>
          <a:p>
            <a:r>
              <a:rPr lang="en-GB" sz="1800">
                <a:latin typeface="Work Sans"/>
              </a:rPr>
              <a:t>How do you handle many-to-many relationships in a database?</a:t>
            </a:r>
            <a:endParaRPr lang="en-GB" sz="1800"/>
          </a:p>
          <a:p>
            <a:r>
              <a:rPr lang="en-GB" sz="1800">
                <a:latin typeface="Work Sans"/>
              </a:rPr>
              <a:t>Have you created an ERD </a:t>
            </a:r>
            <a:r>
              <a:rPr lang="en-GB" sz="1800" b="1">
                <a:solidFill>
                  <a:srgbClr val="FF0000"/>
                </a:solidFill>
                <a:latin typeface="Work Sans"/>
              </a:rPr>
              <a:t>Entity Relationship Diagram</a:t>
            </a:r>
            <a:r>
              <a:rPr lang="en-GB" sz="1800">
                <a:latin typeface="Work Sans"/>
              </a:rPr>
              <a:t>? What tools did you use?</a:t>
            </a:r>
            <a:endParaRPr lang="en-GB" sz="1800"/>
          </a:p>
          <a:p>
            <a:r>
              <a:rPr lang="en-GB" sz="1800">
                <a:latin typeface="Work Sans"/>
              </a:rPr>
              <a:t>What did you find most challenging about working with </a:t>
            </a:r>
            <a:r>
              <a:rPr lang="en-GB" sz="1800" b="1">
                <a:solidFill>
                  <a:srgbClr val="FF0000"/>
                </a:solidFill>
                <a:latin typeface="Work Sans"/>
              </a:rPr>
              <a:t>databases </a:t>
            </a:r>
            <a:r>
              <a:rPr lang="en-GB" sz="1800">
                <a:latin typeface="Work Sans"/>
              </a:rPr>
              <a:t>as a student?</a:t>
            </a:r>
            <a:endParaRPr lang="en-GB" sz="1800"/>
          </a:p>
          <a:p>
            <a:r>
              <a:rPr lang="en-GB" sz="1800">
                <a:latin typeface="Work Sans"/>
              </a:rPr>
              <a:t>Why are you interested in pursuing a career in </a:t>
            </a:r>
            <a:r>
              <a:rPr lang="en-GB" sz="1800" b="1">
                <a:solidFill>
                  <a:srgbClr val="FF0000"/>
                </a:solidFill>
                <a:latin typeface="Work Sans"/>
              </a:rPr>
              <a:t>database</a:t>
            </a:r>
            <a:r>
              <a:rPr lang="en-GB" sz="1800">
                <a:latin typeface="Work Sans"/>
              </a:rPr>
              <a:t> systems?</a:t>
            </a:r>
            <a:endParaRPr lang="en-GB" sz="1800"/>
          </a:p>
          <a:p>
            <a:r>
              <a:rPr lang="en-GB" sz="1800">
                <a:latin typeface="Work Sans"/>
              </a:rPr>
              <a:t>Are there any areas in </a:t>
            </a:r>
            <a:r>
              <a:rPr lang="en-GB" sz="1800" b="1">
                <a:solidFill>
                  <a:srgbClr val="FF0000"/>
                </a:solidFill>
                <a:latin typeface="Work Sans"/>
              </a:rPr>
              <a:t>database</a:t>
            </a:r>
            <a:r>
              <a:rPr lang="en-GB" sz="1800">
                <a:latin typeface="Work Sans"/>
              </a:rPr>
              <a:t> systems you’d like to explore further</a:t>
            </a:r>
            <a:endParaRPr lang="en-GB" sz="1800"/>
          </a:p>
          <a:p>
            <a:pPr marL="0" indent="0">
              <a:buNone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B061E2-E9EB-FC63-D275-DC555DD0D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spc="60">
                <a:latin typeface="Work Sans" pitchFamily="2" charset="77"/>
              </a:rPr>
              <a:t>#CCE2025  </a:t>
            </a:r>
            <a:r>
              <a:rPr lang="en-US" sz="1600" b="0" spc="60">
                <a:latin typeface="Work Sans" pitchFamily="2" charset="77"/>
              </a:rPr>
              <a:t>|  </a:t>
            </a:r>
            <a:fld id="{B879B986-D9E4-6F4B-890D-E2B2D3A035C2}" type="slidenum">
              <a:rPr lang="en-US" smtClean="0"/>
              <a:pPr/>
              <a:t>51</a:t>
            </a:fld>
            <a:endParaRPr lang="en-US"/>
          </a:p>
        </p:txBody>
      </p:sp>
      <p:pic>
        <p:nvPicPr>
          <p:cNvPr id="6" name="Picture 5" descr="Bongo Learn | AI-Powered Video Training">
            <a:extLst>
              <a:ext uri="{FF2B5EF4-FFF2-40B4-BE49-F238E27FC236}">
                <a16:creationId xmlns:a16="http://schemas.microsoft.com/office/drawing/2014/main" id="{1E0C958D-D5C8-9A69-A7B6-F0BC307F14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669" y="208766"/>
            <a:ext cx="1837153" cy="1858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16623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7AEDB0-9179-D924-A130-7EDDA92EC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spc="60">
                <a:latin typeface="Work Sans" pitchFamily="2" charset="77"/>
              </a:rPr>
              <a:t>#CCE2025  </a:t>
            </a:r>
            <a:r>
              <a:rPr lang="en-US" sz="1600" b="0" spc="60">
                <a:latin typeface="Work Sans" pitchFamily="2" charset="77"/>
              </a:rPr>
              <a:t>|  </a:t>
            </a:r>
            <a:fld id="{B879B986-D9E4-6F4B-890D-E2B2D3A035C2}" type="slidenum">
              <a:rPr lang="en-US" smtClean="0"/>
              <a:pPr/>
              <a:t>52</a:t>
            </a:fld>
            <a:endParaRPr lang="en-US"/>
          </a:p>
        </p:txBody>
      </p:sp>
      <p:pic>
        <p:nvPicPr>
          <p:cNvPr id="5" name="Picture 4" descr="A screenshot of a computer test&#10;&#10;AI-generated content may be incorrect.">
            <a:extLst>
              <a:ext uri="{FF2B5EF4-FFF2-40B4-BE49-F238E27FC236}">
                <a16:creationId xmlns:a16="http://schemas.microsoft.com/office/drawing/2014/main" id="{E5E16EE2-28E9-824E-E212-63B2572573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2788" y="833438"/>
            <a:ext cx="7267575" cy="45434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 descr="A person with a yellow circle around her neck&#10;&#10;AI-generated content may be incorrect.">
            <a:extLst>
              <a:ext uri="{FF2B5EF4-FFF2-40B4-BE49-F238E27FC236}">
                <a16:creationId xmlns:a16="http://schemas.microsoft.com/office/drawing/2014/main" id="{3842AC9D-9FB9-7D0A-C638-E49AB81B4B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1138" y="1957388"/>
            <a:ext cx="1876425" cy="22955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Arrow: Right 6">
            <a:extLst>
              <a:ext uri="{FF2B5EF4-FFF2-40B4-BE49-F238E27FC236}">
                <a16:creationId xmlns:a16="http://schemas.microsoft.com/office/drawing/2014/main" id="{2BC029A5-D326-1C20-A08E-EE7BEAEDF083}"/>
              </a:ext>
            </a:extLst>
          </p:cNvPr>
          <p:cNvSpPr/>
          <p:nvPr/>
        </p:nvSpPr>
        <p:spPr>
          <a:xfrm>
            <a:off x="2155358" y="926170"/>
            <a:ext cx="897118" cy="549822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905140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2BF4EC-7C94-BB2A-8245-BDFA693C0C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E8EED-9974-69E0-9608-303D59771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Work Sans"/>
              </a:rPr>
              <a:t>Thanks to our Canadian Cengage Team!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349645-F567-19D4-F1DF-7C158168D0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3597" y="1793038"/>
            <a:ext cx="4095402" cy="2938713"/>
          </a:xfrm>
        </p:spPr>
        <p:txBody>
          <a:bodyPr vert="horz" lIns="0" tIns="45720" rIns="0" bIns="45720" rtlCol="0" anchor="t">
            <a:normAutofit/>
          </a:bodyPr>
          <a:lstStyle/>
          <a:p>
            <a:endParaRPr lang="en-US">
              <a:latin typeface="Work Sans"/>
            </a:endParaRPr>
          </a:p>
          <a:p>
            <a:r>
              <a:rPr lang="en-US">
                <a:latin typeface="Work Sans"/>
              </a:rPr>
              <a:t>Kristina Leone</a:t>
            </a:r>
            <a:endParaRPr lang="en-US"/>
          </a:p>
          <a:p>
            <a:r>
              <a:rPr lang="en-US">
                <a:latin typeface="Work Sans"/>
              </a:rPr>
              <a:t>Darcey Pepper</a:t>
            </a:r>
          </a:p>
          <a:p>
            <a:r>
              <a:rPr lang="en-US">
                <a:latin typeface="Work Sans"/>
              </a:rPr>
              <a:t>Caitlin Smith</a:t>
            </a:r>
            <a:endParaRPr lang="en-US"/>
          </a:p>
          <a:p>
            <a:r>
              <a:rPr lang="en-US">
                <a:latin typeface="Work Sans"/>
              </a:rPr>
              <a:t>Maria </a:t>
            </a:r>
            <a:r>
              <a:rPr lang="en-US" err="1">
                <a:latin typeface="Work Sans"/>
              </a:rPr>
              <a:t>Boryczko</a:t>
            </a:r>
            <a:endParaRPr lang="en-US">
              <a:latin typeface="Work Sans"/>
            </a:endParaRPr>
          </a:p>
          <a:p>
            <a:r>
              <a:rPr lang="en-US">
                <a:latin typeface="Work Sans"/>
              </a:rPr>
              <a:t>Todd Latta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CE4659-BB5F-63C5-7343-1539951B4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62720" y="6240385"/>
            <a:ext cx="2743200" cy="365125"/>
          </a:xfrm>
        </p:spPr>
        <p:txBody>
          <a:bodyPr/>
          <a:lstStyle/>
          <a:p>
            <a:fld id="{B879B986-D9E4-6F4B-890D-E2B2D3A035C2}" type="slidenum">
              <a:rPr lang="en-US" smtClean="0"/>
              <a:pPr/>
              <a:t>53</a:t>
            </a:fld>
            <a:endParaRPr lang="en-US"/>
          </a:p>
        </p:txBody>
      </p:sp>
      <p:pic>
        <p:nvPicPr>
          <p:cNvPr id="5" name="Picture 4" descr="Go Blue Jays…FTD!!! 🖕🏻🖕🏻🖕🏻">
            <a:extLst>
              <a:ext uri="{FF2B5EF4-FFF2-40B4-BE49-F238E27FC236}">
                <a16:creationId xmlns:a16="http://schemas.microsoft.com/office/drawing/2014/main" id="{042A3CDF-E3A1-54F6-EA70-FE502E7F13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5970" y="2139000"/>
            <a:ext cx="2581535" cy="2591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1186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engage Brand">
      <a:dk1>
        <a:srgbClr val="282F7C"/>
      </a:dk1>
      <a:lt1>
        <a:srgbClr val="FFFFFF"/>
      </a:lt1>
      <a:dk2>
        <a:srgbClr val="3841B0"/>
      </a:dk2>
      <a:lt2>
        <a:srgbClr val="F5F5F5"/>
      </a:lt2>
      <a:accent1>
        <a:srgbClr val="282F7C"/>
      </a:accent1>
      <a:accent2>
        <a:srgbClr val="FEE349"/>
      </a:accent2>
      <a:accent3>
        <a:srgbClr val="CDDEFF"/>
      </a:accent3>
      <a:accent4>
        <a:srgbClr val="F5F5F5"/>
      </a:accent4>
      <a:accent5>
        <a:srgbClr val="A3A1A3"/>
      </a:accent5>
      <a:accent6>
        <a:srgbClr val="454545"/>
      </a:accent6>
      <a:hlink>
        <a:srgbClr val="3841B0"/>
      </a:hlink>
      <a:folHlink>
        <a:srgbClr val="6900B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53</Slides>
  <Notes>10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4" baseType="lpstr">
      <vt:lpstr>Office Theme</vt:lpstr>
      <vt:lpstr>PowerPoint Presentation</vt:lpstr>
      <vt:lpstr>Databases Made Tasty:  MindTap, Cookbooks &amp; AI</vt:lpstr>
      <vt:lpstr>Agenda</vt:lpstr>
      <vt:lpstr>Background: Program &amp; Course</vt:lpstr>
      <vt:lpstr>About the Database Systems Course</vt:lpstr>
      <vt:lpstr>Teaching Resouces: Approach </vt:lpstr>
      <vt:lpstr>Project Work</vt:lpstr>
      <vt:lpstr>Visit to the Library </vt:lpstr>
      <vt:lpstr>PowerPoint Presentation</vt:lpstr>
      <vt:lpstr>Back to the Classroom</vt:lpstr>
      <vt:lpstr>PowerPoint Presentation</vt:lpstr>
      <vt:lpstr>created with AI's help</vt:lpstr>
      <vt:lpstr>Database Planning Workbook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MindTap</vt:lpstr>
      <vt:lpstr>PowerPoint Presentation</vt:lpstr>
      <vt:lpstr>Capstone Project</vt:lpstr>
      <vt:lpstr>Putting them Together </vt:lpstr>
      <vt:lpstr>PowerPoint Presentation</vt:lpstr>
      <vt:lpstr>Student Feedback</vt:lpstr>
      <vt:lpstr>Field Trip:  NTN Bearing Canada </vt:lpstr>
      <vt:lpstr>NEXT STEPS</vt:lpstr>
      <vt:lpstr>The "Why"?</vt:lpstr>
      <vt:lpstr>A Third Layer</vt:lpstr>
      <vt:lpstr>The Three Layers</vt:lpstr>
      <vt:lpstr>PowerPoint Presentation</vt:lpstr>
      <vt:lpstr>Systems Thinking: Examples</vt:lpstr>
      <vt:lpstr>PowerPoint Presentation</vt:lpstr>
      <vt:lpstr>NEXT STEPS</vt:lpstr>
      <vt:lpstr>Notebook (one per team)</vt:lpstr>
      <vt:lpstr>NEXT STEPS</vt:lpstr>
      <vt:lpstr>Cookbook DB Coach; inspired by:</vt:lpstr>
      <vt:lpstr>Cookbook DB Coach (student-facing) </vt:lpstr>
      <vt:lpstr>PowerPoint Presentation</vt:lpstr>
      <vt:lpstr>NEXT STEPS</vt:lpstr>
      <vt:lpstr>Bongo: inspired by</vt:lpstr>
      <vt:lpstr>Bongo: Job Interview Simulation</vt:lpstr>
      <vt:lpstr>PowerPoint Presentation</vt:lpstr>
      <vt:lpstr>Bongo: Job Interview Simulation</vt:lpstr>
      <vt:lpstr>Bongo: Job Interview Simulation</vt:lpstr>
      <vt:lpstr>PowerPoint Presentation</vt:lpstr>
      <vt:lpstr>Thanks to our Canadian Cengage Team!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Cengage PowerPoint Template</dc:title>
  <dc:subject/>
  <dc:creator>Fierst, Joe</dc:creator>
  <cp:keywords/>
  <dc:description/>
  <cp:revision>154</cp:revision>
  <dcterms:created xsi:type="dcterms:W3CDTF">2021-10-06T14:42:25Z</dcterms:created>
  <dcterms:modified xsi:type="dcterms:W3CDTF">2025-10-30T19:09:32Z</dcterms:modified>
  <cp:category/>
</cp:coreProperties>
</file>